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472" y="-7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B3CD-6647-CE47-A91C-BD73F3FBD8E9}" type="datetimeFigureOut">
              <a:rPr lang="en-US" smtClean="0"/>
              <a:t>9/5/13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3390-DFEB-7246-84C4-BFCBA4F9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7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B3CD-6647-CE47-A91C-BD73F3FBD8E9}" type="datetimeFigureOut">
              <a:rPr lang="en-US" smtClean="0"/>
              <a:t>9/5/13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3390-DFEB-7246-84C4-BFCBA4F9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15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B3CD-6647-CE47-A91C-BD73F3FBD8E9}" type="datetimeFigureOut">
              <a:rPr lang="en-US" smtClean="0"/>
              <a:t>9/5/13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3390-DFEB-7246-84C4-BFCBA4F9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09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B3CD-6647-CE47-A91C-BD73F3FBD8E9}" type="datetimeFigureOut">
              <a:rPr lang="en-US" smtClean="0"/>
              <a:t>9/5/13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3390-DFEB-7246-84C4-BFCBA4F9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8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B3CD-6647-CE47-A91C-BD73F3FBD8E9}" type="datetimeFigureOut">
              <a:rPr lang="en-US" smtClean="0"/>
              <a:t>9/5/13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3390-DFEB-7246-84C4-BFCBA4F9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51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B3CD-6647-CE47-A91C-BD73F3FBD8E9}" type="datetimeFigureOut">
              <a:rPr lang="en-US" smtClean="0"/>
              <a:t>9/5/13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3390-DFEB-7246-84C4-BFCBA4F9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14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B3CD-6647-CE47-A91C-BD73F3FBD8E9}" type="datetimeFigureOut">
              <a:rPr lang="en-US" smtClean="0"/>
              <a:t>9/5/13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3390-DFEB-7246-84C4-BFCBA4F9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7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B3CD-6647-CE47-A91C-BD73F3FBD8E9}" type="datetimeFigureOut">
              <a:rPr lang="en-US" smtClean="0"/>
              <a:t>9/5/13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3390-DFEB-7246-84C4-BFCBA4F9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53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B3CD-6647-CE47-A91C-BD73F3FBD8E9}" type="datetimeFigureOut">
              <a:rPr lang="en-US" smtClean="0"/>
              <a:t>9/5/13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3390-DFEB-7246-84C4-BFCBA4F9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86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B3CD-6647-CE47-A91C-BD73F3FBD8E9}" type="datetimeFigureOut">
              <a:rPr lang="en-US" smtClean="0"/>
              <a:t>9/5/13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3390-DFEB-7246-84C4-BFCBA4F9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B3CD-6647-CE47-A91C-BD73F3FBD8E9}" type="datetimeFigureOut">
              <a:rPr lang="en-US" smtClean="0"/>
              <a:t>9/5/13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C3390-DFEB-7246-84C4-BFCBA4F9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9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9B3CD-6647-CE47-A91C-BD73F3FBD8E9}" type="datetimeFigureOut">
              <a:rPr lang="en-US" smtClean="0"/>
              <a:t>9/5/13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C3390-DFEB-7246-84C4-BFCBA4F92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5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zaron@cecs.pdx.edu" TargetMode="External"/><Relationship Id="rId4" Type="http://schemas.openxmlformats.org/officeDocument/2006/relationships/hyperlink" Target="mailto:Nikolaos.K.Pavlis@nga.mi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dsandwell@ucsd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4.emf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opex.ucsd.edu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333" y="959036"/>
            <a:ext cx="8773584" cy="1393825"/>
          </a:xfrm>
        </p:spPr>
        <p:txBody>
          <a:bodyPr>
            <a:normAutofit/>
          </a:bodyPr>
          <a:lstStyle/>
          <a:p>
            <a:r>
              <a:rPr lang="en-US" dirty="0" smtClean="0"/>
              <a:t>Improving Coastal Marine Gravity:</a:t>
            </a:r>
            <a:br>
              <a:rPr lang="en-US" dirty="0" smtClean="0"/>
            </a:br>
            <a:r>
              <a:rPr lang="en-US" sz="2000" dirty="0" smtClean="0"/>
              <a:t>Towards 1mGal Accuracy Global Marine Gravity </a:t>
            </a:r>
            <a:br>
              <a:rPr lang="en-US" sz="2000" dirty="0" smtClean="0"/>
            </a:br>
            <a:r>
              <a:rPr lang="en-US" sz="2000" dirty="0" smtClean="0"/>
              <a:t>Anomaly from Satellite Altimetry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333" y="3476564"/>
            <a:ext cx="8297334" cy="25908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Edward D. Zaron (Portland State University)</a:t>
            </a:r>
          </a:p>
          <a:p>
            <a:r>
              <a:rPr lang="en-US" sz="2400" dirty="0" smtClean="0"/>
              <a:t>David T. </a:t>
            </a:r>
            <a:r>
              <a:rPr lang="en-US" sz="2400" dirty="0" err="1" smtClean="0"/>
              <a:t>Sandwell</a:t>
            </a:r>
            <a:r>
              <a:rPr lang="en-US" sz="2400" dirty="0" smtClean="0"/>
              <a:t> (UCSD/Scripps Institution of Oceanography)</a:t>
            </a:r>
          </a:p>
          <a:p>
            <a:endParaRPr lang="en-US" sz="2400" dirty="0"/>
          </a:p>
          <a:p>
            <a:r>
              <a:rPr lang="en-US" sz="2400" dirty="0" smtClean="0"/>
              <a:t>NGA-NARP Conference</a:t>
            </a:r>
          </a:p>
          <a:p>
            <a:r>
              <a:rPr lang="en-US" sz="2400" dirty="0" smtClean="0"/>
              <a:t>September 10-12, 2013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Washington, DC</a:t>
            </a:r>
          </a:p>
        </p:txBody>
      </p:sp>
    </p:spTree>
    <p:extLst>
      <p:ext uri="{BB962C8B-B14F-4D97-AF65-F5344CB8AC3E}">
        <p14:creationId xmlns:p14="http://schemas.microsoft.com/office/powerpoint/2010/main" val="4087319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Tide Model Errors and Slope Residuals</a:t>
            </a:r>
            <a:endParaRPr lang="en-US" dirty="0"/>
          </a:p>
        </p:txBody>
      </p:sp>
      <p:pic>
        <p:nvPicPr>
          <p:cNvPr id="4" name="Picture 3" descr="YellowSeaDif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27817"/>
            <a:ext cx="7818769" cy="475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69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Improving Coastal Marine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Transitions and Applications:</a:t>
            </a:r>
          </a:p>
          <a:p>
            <a:r>
              <a:rPr lang="en-US" dirty="0" smtClean="0"/>
              <a:t>Bathymetry from marine gravity anomaly is currently used in Google Earth.</a:t>
            </a:r>
          </a:p>
          <a:p>
            <a:r>
              <a:rPr lang="en-US" dirty="0" smtClean="0"/>
              <a:t>High-resolution gravity will be provided to NGA for evaluation in next-generation Earth gravity models.</a:t>
            </a:r>
          </a:p>
          <a:p>
            <a:r>
              <a:rPr lang="en-US" dirty="0" smtClean="0"/>
              <a:t>New ocean tide models will have diverse applications in operational oceanography.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0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Coastal Marine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/>
              <a:t>Summary:</a:t>
            </a:r>
          </a:p>
          <a:p>
            <a:pPr>
              <a:spcBef>
                <a:spcPts val="275"/>
              </a:spcBef>
              <a:buFont typeface="Arial" charset="0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n combination with newly developed altimeter re-tracking algorithms, our research will permit more accurate and higher-resolution mapping of the marine gravity field.</a:t>
            </a:r>
          </a:p>
          <a:p>
            <a:pPr>
              <a:spcBef>
                <a:spcPts val="275"/>
              </a:spcBef>
              <a:buFont typeface="Arial" charset="0"/>
              <a:buChar char="•"/>
            </a:pPr>
            <a:r>
              <a:rPr lang="en-US" sz="2400" dirty="0" smtClean="0"/>
              <a:t>Tide models developed will be useful to </a:t>
            </a:r>
            <a:r>
              <a:rPr lang="en-US" sz="2400" dirty="0" err="1" smtClean="0"/>
              <a:t>hydrographers</a:t>
            </a:r>
            <a:r>
              <a:rPr lang="en-US" sz="2400" dirty="0" smtClean="0"/>
              <a:t> and oceanographers working in the coastal ocean.</a:t>
            </a:r>
          </a:p>
          <a:p>
            <a:pPr>
              <a:spcBef>
                <a:spcPts val="275"/>
              </a:spcBef>
              <a:buFont typeface="Arial" charset="0"/>
              <a:buChar char="•"/>
            </a:pPr>
            <a:endParaRPr lang="en-US" sz="2400" dirty="0" smtClean="0"/>
          </a:p>
          <a:p>
            <a:pPr marL="0" indent="0">
              <a:spcBef>
                <a:spcPts val="275"/>
              </a:spcBef>
              <a:buNone/>
            </a:pPr>
            <a:r>
              <a:rPr lang="en-US" sz="2400" u="sng" dirty="0" smtClean="0"/>
              <a:t>POC:</a:t>
            </a:r>
            <a:endParaRPr lang="en-US" sz="2400" u="sng" dirty="0"/>
          </a:p>
          <a:p>
            <a:pPr>
              <a:spcBef>
                <a:spcPts val="275"/>
              </a:spcBef>
              <a:buFont typeface="Arial" charset="0"/>
              <a:buChar char="•"/>
            </a:pPr>
            <a:r>
              <a:rPr lang="en-US" sz="2400" dirty="0" smtClean="0"/>
              <a:t>David T. </a:t>
            </a:r>
            <a:r>
              <a:rPr lang="en-US" sz="2400" dirty="0" err="1" smtClean="0"/>
              <a:t>Sandwell</a:t>
            </a:r>
            <a:r>
              <a:rPr lang="en-US" sz="2400" dirty="0" smtClean="0"/>
              <a:t>, </a:t>
            </a:r>
            <a:r>
              <a:rPr lang="en-US" sz="2400" dirty="0" smtClean="0">
                <a:hlinkClick r:id="rId2"/>
              </a:rPr>
              <a:t>dsandwell@ucsd.edu</a:t>
            </a:r>
            <a:endParaRPr lang="en-US" sz="2400" dirty="0" smtClean="0"/>
          </a:p>
          <a:p>
            <a:pPr>
              <a:spcBef>
                <a:spcPts val="275"/>
              </a:spcBef>
              <a:buFont typeface="Arial" charset="0"/>
              <a:buChar char="•"/>
            </a:pPr>
            <a:r>
              <a:rPr lang="en-US" sz="2400" dirty="0" smtClean="0"/>
              <a:t>Ed Zaron, </a:t>
            </a:r>
            <a:r>
              <a:rPr lang="en-US" sz="2400" dirty="0" smtClean="0">
                <a:hlinkClick r:id="rId3"/>
              </a:rPr>
              <a:t>zaron@cecs.pdx.edu</a:t>
            </a:r>
            <a:endParaRPr lang="en-US" sz="2400" dirty="0" smtClean="0"/>
          </a:p>
          <a:p>
            <a:pPr>
              <a:spcBef>
                <a:spcPts val="275"/>
              </a:spcBef>
              <a:buFont typeface="Arial" charset="0"/>
              <a:buChar char="•"/>
            </a:pPr>
            <a:r>
              <a:rPr lang="en-US" sz="2400" dirty="0" err="1" smtClean="0"/>
              <a:t>Nikolaos</a:t>
            </a:r>
            <a:r>
              <a:rPr lang="en-US" sz="2400" dirty="0" smtClean="0"/>
              <a:t> K. </a:t>
            </a:r>
            <a:r>
              <a:rPr lang="en-US" sz="2400" dirty="0" err="1" smtClean="0"/>
              <a:t>Pavlis</a:t>
            </a:r>
            <a:r>
              <a:rPr lang="en-US" sz="2400" dirty="0" smtClean="0"/>
              <a:t>, </a:t>
            </a:r>
            <a:r>
              <a:rPr lang="en-US" sz="2400" dirty="0" smtClean="0">
                <a:hlinkClick r:id="rId4"/>
              </a:rPr>
              <a:t>Nikolaos.K.Pavlis@nga.mil</a:t>
            </a:r>
            <a:endParaRPr lang="en-US" sz="2400" dirty="0" smtClean="0"/>
          </a:p>
          <a:p>
            <a:pPr marL="0" indent="0">
              <a:spcBef>
                <a:spcPts val="275"/>
              </a:spcBef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67321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0790"/>
          </a:xfrm>
        </p:spPr>
        <p:txBody>
          <a:bodyPr/>
          <a:lstStyle/>
          <a:p>
            <a:r>
              <a:rPr lang="en-US" dirty="0" smtClean="0"/>
              <a:t>The Marine Geoid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95" y="1135428"/>
            <a:ext cx="4694657" cy="548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06691" y="1680558"/>
            <a:ext cx="1988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Old Altimeters:</a:t>
            </a:r>
            <a:endParaRPr lang="en-US" dirty="0" smtClean="0"/>
          </a:p>
          <a:p>
            <a:pPr algn="ctr"/>
            <a:r>
              <a:rPr lang="en-US" dirty="0" err="1" smtClean="0"/>
              <a:t>Geosat</a:t>
            </a:r>
            <a:r>
              <a:rPr lang="en-US" dirty="0" smtClean="0"/>
              <a:t>/GM</a:t>
            </a:r>
          </a:p>
          <a:p>
            <a:pPr algn="ctr"/>
            <a:r>
              <a:rPr lang="en-US" dirty="0" smtClean="0"/>
              <a:t>ERS-1/GM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14253" y="3235312"/>
            <a:ext cx="2411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New Altimeters</a:t>
            </a:r>
          </a:p>
          <a:p>
            <a:pPr algn="ctr"/>
            <a:r>
              <a:rPr lang="en-US" dirty="0" err="1" smtClean="0"/>
              <a:t>Envisat</a:t>
            </a:r>
            <a:endParaRPr lang="en-US" dirty="0" smtClean="0"/>
          </a:p>
          <a:p>
            <a:pPr algn="ctr"/>
            <a:r>
              <a:rPr lang="en-US" dirty="0" err="1" smtClean="0"/>
              <a:t>CryoSat</a:t>
            </a:r>
            <a:endParaRPr lang="en-US" dirty="0" smtClean="0"/>
          </a:p>
          <a:p>
            <a:pPr algn="ctr"/>
            <a:r>
              <a:rPr lang="en-US" dirty="0" smtClean="0"/>
              <a:t>Jason-1/GM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49768" y="5349144"/>
            <a:ext cx="3463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Laplace equation to convert time-average sea-surface slope to gravity anomaly.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482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osatgmdr_trk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 b="-1731"/>
          <a:stretch/>
        </p:blipFill>
        <p:spPr>
          <a:xfrm>
            <a:off x="877640" y="1337601"/>
            <a:ext cx="7306056" cy="5394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2749" y="436783"/>
            <a:ext cx="41245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Geosat</a:t>
            </a:r>
            <a:r>
              <a:rPr lang="en-US" sz="4400" dirty="0" smtClean="0"/>
              <a:t>/GM (Old)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56257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CryoSat</a:t>
            </a:r>
            <a:r>
              <a:rPr lang="en-US" dirty="0" smtClean="0"/>
              <a:t> (new – 24mo.)</a:t>
            </a:r>
            <a:endParaRPr lang="en-US" dirty="0"/>
          </a:p>
        </p:txBody>
      </p:sp>
      <p:pic>
        <p:nvPicPr>
          <p:cNvPr id="4" name="Picture 3" descr="cryosatlrmd_trk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956027" y="1417638"/>
            <a:ext cx="7306056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4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 Anomaly from Slope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643771"/>
              </p:ext>
            </p:extLst>
          </p:nvPr>
        </p:nvGraphicFramePr>
        <p:xfrm>
          <a:off x="4143736" y="1534732"/>
          <a:ext cx="4815886" cy="3889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4" imgW="5943600" imgH="4800600" progId="Word.Document.12">
                  <p:embed/>
                </p:oleObj>
              </mc:Choice>
              <mc:Fallback>
                <p:oleObj name="Document" r:id="rId4" imgW="5943600" imgH="4800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3736" y="1534732"/>
                        <a:ext cx="4815886" cy="3889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3522835" y="2870009"/>
            <a:ext cx="7620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3522835" y="3784409"/>
            <a:ext cx="7620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pic>
        <p:nvPicPr>
          <p:cNvPr id="7" name="Picture 6" descr="north_hawaii.jpg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2871788" cy="23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ast_hawaii.jpg                                                000638EFMacintosh HD                   7C260B10: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35388"/>
            <a:ext cx="2851150" cy="23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22835" y="5629087"/>
            <a:ext cx="5436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Applications:</a:t>
            </a:r>
          </a:p>
          <a:p>
            <a:r>
              <a:rPr lang="en-US" dirty="0" smtClean="0"/>
              <a:t>Inertial navigation systems, sea-floor mapping and bathymetry, marine exploration, geology,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43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_gm_filt_8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81" y="737599"/>
            <a:ext cx="7920519" cy="6120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445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Errors in Global Marine Gravity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49455" y="6385216"/>
            <a:ext cx="264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0.98mGal = 1 </a:t>
            </a:r>
            <a:r>
              <a:rPr lang="en-US" dirty="0" err="1" smtClean="0"/>
              <a:t>microradian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2453" y="6385216"/>
            <a:ext cx="299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lope residual in </a:t>
            </a:r>
            <a:r>
              <a:rPr lang="en-US" dirty="0" err="1" smtClean="0"/>
              <a:t>microradians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29161" y="3938859"/>
            <a:ext cx="8622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coastal tides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7659" y="3594229"/>
            <a:ext cx="7995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edge effect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6524" y="1574394"/>
            <a:ext cx="830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dirty="0" smtClean="0"/>
              <a:t>ea ice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518539" y="4523635"/>
            <a:ext cx="114446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o</a:t>
            </a:r>
            <a:r>
              <a:rPr lang="en-US" sz="1600" dirty="0" smtClean="0">
                <a:solidFill>
                  <a:schemeClr val="bg1"/>
                </a:solidFill>
              </a:rPr>
              <a:t>cean variability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977659" y="3104622"/>
            <a:ext cx="180294" cy="48960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637219" y="3594229"/>
            <a:ext cx="391942" cy="3446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518539" y="5108411"/>
            <a:ext cx="258682" cy="26979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208357" y="3594229"/>
            <a:ext cx="674139" cy="92940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Coastal Marine Gravity:</a:t>
            </a:r>
            <a:br>
              <a:rPr lang="en-US" dirty="0" smtClean="0"/>
            </a:br>
            <a:r>
              <a:rPr lang="en-US" sz="2000" dirty="0" smtClean="0"/>
              <a:t>Towards 1mGal Accuracy Global Marine Gravity </a:t>
            </a:r>
            <a:br>
              <a:rPr lang="en-US" sz="2000" dirty="0" smtClean="0"/>
            </a:br>
            <a:r>
              <a:rPr lang="en-US" sz="2000" dirty="0" smtClean="0"/>
              <a:t>Anomaly from Satellite Altimetry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Goals:</a:t>
            </a:r>
          </a:p>
          <a:p>
            <a:r>
              <a:rPr lang="en-US" dirty="0" smtClean="0"/>
              <a:t>Construct new global marine gravity anomaly from CryoSat-2, Jason-1, and </a:t>
            </a:r>
            <a:r>
              <a:rPr lang="en-US" dirty="0" err="1" smtClean="0"/>
              <a:t>Envisat</a:t>
            </a:r>
            <a:r>
              <a:rPr lang="en-US" dirty="0" smtClean="0"/>
              <a:t> – improve accuracy via waveform </a:t>
            </a:r>
            <a:r>
              <a:rPr lang="en-US" dirty="0" err="1" smtClean="0"/>
              <a:t>retracking</a:t>
            </a:r>
            <a:endParaRPr lang="en-US" dirty="0" smtClean="0"/>
          </a:p>
          <a:p>
            <a:r>
              <a:rPr lang="en-US" dirty="0" smtClean="0"/>
              <a:t>Develop new algorithms to ameliorate ocean/land edge effects.</a:t>
            </a:r>
          </a:p>
          <a:p>
            <a:r>
              <a:rPr lang="en-US" dirty="0" smtClean="0"/>
              <a:t>Develop improved coastal tide models for correcting geodetic mission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71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Improving Coastal Marine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Present Efforts:</a:t>
            </a:r>
          </a:p>
          <a:p>
            <a:r>
              <a:rPr lang="en-US" dirty="0" smtClean="0"/>
              <a:t>Upgrading V21.1 to V22.1 gravity model at </a:t>
            </a:r>
            <a:r>
              <a:rPr lang="en-US" dirty="0" smtClean="0">
                <a:hlinkClick r:id="rId2"/>
              </a:rPr>
              <a:t>http://topex.ucsd.edu</a:t>
            </a:r>
            <a:endParaRPr lang="en-US" dirty="0" smtClean="0"/>
          </a:p>
          <a:p>
            <a:r>
              <a:rPr lang="en-US" dirty="0" smtClean="0"/>
              <a:t>Evaluation of existing </a:t>
            </a:r>
            <a:r>
              <a:rPr lang="en-US" dirty="0"/>
              <a:t>t</a:t>
            </a:r>
            <a:r>
              <a:rPr lang="en-US" dirty="0" smtClean="0"/>
              <a:t>ide models</a:t>
            </a:r>
          </a:p>
          <a:p>
            <a:r>
              <a:rPr lang="en-US" dirty="0" smtClean="0"/>
              <a:t>Software development for tidal analysis using non-repeat altimetry</a:t>
            </a:r>
          </a:p>
          <a:p>
            <a:r>
              <a:rPr lang="en-US" dirty="0" smtClean="0"/>
              <a:t>Algorithm development to reduce edge-effects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47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2879"/>
          </a:xfrm>
        </p:spPr>
        <p:txBody>
          <a:bodyPr>
            <a:normAutofit/>
          </a:bodyPr>
          <a:lstStyle/>
          <a:p>
            <a:r>
              <a:rPr lang="en-US" dirty="0" smtClean="0"/>
              <a:t>Comparison of Tide Models</a:t>
            </a:r>
            <a:endParaRPr lang="en-US" dirty="0"/>
          </a:p>
        </p:txBody>
      </p:sp>
      <p:pic>
        <p:nvPicPr>
          <p:cNvPr id="8" name="Content Placeholder 7" descr="YellowSeaComparison.tif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2" b="-386"/>
          <a:stretch/>
        </p:blipFill>
        <p:spPr>
          <a:xfrm>
            <a:off x="1194051" y="1237517"/>
            <a:ext cx="6629106" cy="5561084"/>
          </a:xfrm>
        </p:spPr>
      </p:pic>
    </p:spTree>
    <p:extLst>
      <p:ext uri="{BB962C8B-B14F-4D97-AF65-F5344CB8AC3E}">
        <p14:creationId xmlns:p14="http://schemas.microsoft.com/office/powerpoint/2010/main" val="488011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361</Words>
  <Application>Microsoft Macintosh PowerPoint</Application>
  <PresentationFormat>On-screen Show (4:3)</PresentationFormat>
  <Paragraphs>55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Document</vt:lpstr>
      <vt:lpstr>Improving Coastal Marine Gravity: Towards 1mGal Accuracy Global Marine Gravity  Anomaly from Satellite Altimetry</vt:lpstr>
      <vt:lpstr>The Marine Geoid</vt:lpstr>
      <vt:lpstr>PowerPoint Presentation</vt:lpstr>
      <vt:lpstr>CryoSat (new – 24mo.)</vt:lpstr>
      <vt:lpstr>Gravity Anomaly from Slope</vt:lpstr>
      <vt:lpstr>Errors in Global Marine Gravity</vt:lpstr>
      <vt:lpstr>Improving Coastal Marine Gravity: Towards 1mGal Accuracy Global Marine Gravity  Anomaly from Satellite Altimetry</vt:lpstr>
      <vt:lpstr>Improving Coastal Marine Gravity</vt:lpstr>
      <vt:lpstr>Comparison of Tide Models</vt:lpstr>
      <vt:lpstr>Tide Model Errors and Slope Residuals</vt:lpstr>
      <vt:lpstr>Improving Coastal Marine Gravity</vt:lpstr>
      <vt:lpstr>Improving Coastal Marine Gravity</vt:lpstr>
    </vt:vector>
  </TitlesOfParts>
  <Company>portland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Coastal Marine Gravity: Towards 1mGal Accuracy Global Marine Gravity  Anomaly from Satellite Altimetry</dc:title>
  <dc:creator>ed zaron</dc:creator>
  <cp:lastModifiedBy>ed zaron</cp:lastModifiedBy>
  <cp:revision>11</cp:revision>
  <dcterms:created xsi:type="dcterms:W3CDTF">2013-09-05T16:52:48Z</dcterms:created>
  <dcterms:modified xsi:type="dcterms:W3CDTF">2013-09-05T18:40:58Z</dcterms:modified>
</cp:coreProperties>
</file>