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Override12.xml" ContentType="application/vnd.openxmlformats-officedocument.themeOverr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Override17.xml" ContentType="application/vnd.openxmlformats-officedocument.themeOverride+xml"/>
  <Override PartName="/ppt/slideLayouts/slideLayout19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Override6.xml" ContentType="application/vnd.openxmlformats-officedocument.themeOverr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theme/themeOverride14.xml" ContentType="application/vnd.openxmlformats-officedocument.themeOverr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Override3.xml" ContentType="application/vnd.openxmlformats-officedocument.themeOverr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theme/themeOverride16.xml" ContentType="application/vnd.openxmlformats-officedocument.themeOverr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Override9.xml" ContentType="application/vnd.openxmlformats-officedocument.themeOverrid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Override5.xml" ContentType="application/vnd.openxmlformats-officedocument.themeOverr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Override13.xml" ContentType="application/vnd.openxmlformats-officedocument.themeOverrid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Override2.xml" ContentType="application/vnd.openxmlformats-officedocument.themeOverr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theme/themeOverride18.xml" ContentType="application/vnd.openxmlformats-officedocument.themeOverr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Override10.xml" ContentType="application/vnd.openxmlformats-officedocument.themeOverride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4052" r:id="rId4"/>
    <p:sldMasterId id="2147483652" r:id="rId5"/>
    <p:sldMasterId id="2147483852" r:id="rId6"/>
    <p:sldMasterId id="2147483653" r:id="rId7"/>
    <p:sldMasterId id="2147483864" r:id="rId8"/>
    <p:sldMasterId id="2147483654" r:id="rId9"/>
    <p:sldMasterId id="2147483656" r:id="rId10"/>
    <p:sldMasterId id="2147483657" r:id="rId11"/>
    <p:sldMasterId id="2147483658" r:id="rId12"/>
    <p:sldMasterId id="2147483659" r:id="rId13"/>
    <p:sldMasterId id="2147483660" r:id="rId14"/>
    <p:sldMasterId id="2147484251" r:id="rId15"/>
    <p:sldMasterId id="2147483662" r:id="rId16"/>
    <p:sldMasterId id="2147483663" r:id="rId17"/>
    <p:sldMasterId id="2147483664" r:id="rId18"/>
  </p:sldMasterIdLst>
  <p:sldIdLst>
    <p:sldId id="256" r:id="rId19"/>
    <p:sldId id="273" r:id="rId20"/>
    <p:sldId id="261" r:id="rId21"/>
    <p:sldId id="262" r:id="rId22"/>
    <p:sldId id="266" r:id="rId23"/>
    <p:sldId id="259" r:id="rId24"/>
    <p:sldId id="265" r:id="rId25"/>
    <p:sldId id="269" r:id="rId26"/>
    <p:sldId id="293" r:id="rId27"/>
    <p:sldId id="283" r:id="rId28"/>
    <p:sldId id="267" r:id="rId29"/>
    <p:sldId id="270" r:id="rId30"/>
    <p:sldId id="280" r:id="rId31"/>
    <p:sldId id="306" r:id="rId32"/>
    <p:sldId id="311" r:id="rId33"/>
    <p:sldId id="342" r:id="rId34"/>
    <p:sldId id="341" r:id="rId35"/>
    <p:sldId id="343" r:id="rId36"/>
    <p:sldId id="333" r:id="rId37"/>
    <p:sldId id="312" r:id="rId38"/>
    <p:sldId id="313" r:id="rId39"/>
    <p:sldId id="314" r:id="rId40"/>
    <p:sldId id="344" r:id="rId41"/>
    <p:sldId id="347" r:id="rId42"/>
    <p:sldId id="345" r:id="rId43"/>
    <p:sldId id="334" r:id="rId44"/>
    <p:sldId id="331" r:id="rId45"/>
    <p:sldId id="336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35" r:id="rId58"/>
    <p:sldId id="339" r:id="rId59"/>
    <p:sldId id="340" r:id="rId60"/>
    <p:sldId id="338" r:id="rId61"/>
    <p:sldId id="326" r:id="rId62"/>
    <p:sldId id="337" r:id="rId63"/>
    <p:sldId id="327" r:id="rId64"/>
    <p:sldId id="328" r:id="rId65"/>
    <p:sldId id="258" r:id="rId66"/>
    <p:sldId id="271" r:id="rId67"/>
    <p:sldId id="294" r:id="rId68"/>
    <p:sldId id="257" r:id="rId69"/>
    <p:sldId id="260" r:id="rId70"/>
    <p:sldId id="287" r:id="rId71"/>
    <p:sldId id="281" r:id="rId72"/>
    <p:sldId id="298" r:id="rId73"/>
    <p:sldId id="299" r:id="rId74"/>
    <p:sldId id="302" r:id="rId75"/>
    <p:sldId id="274" r:id="rId76"/>
    <p:sldId id="275" r:id="rId77"/>
    <p:sldId id="284" r:id="rId78"/>
    <p:sldId id="288" r:id="rId79"/>
    <p:sldId id="276" r:id="rId80"/>
    <p:sldId id="277" r:id="rId81"/>
    <p:sldId id="285" r:id="rId82"/>
    <p:sldId id="289" r:id="rId83"/>
    <p:sldId id="278" r:id="rId84"/>
    <p:sldId id="279" r:id="rId85"/>
    <p:sldId id="286" r:id="rId86"/>
    <p:sldId id="290" r:id="rId87"/>
    <p:sldId id="264" r:id="rId88"/>
    <p:sldId id="263" r:id="rId89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kern="1200">
        <a:solidFill>
          <a:srgbClr val="7F7F7F"/>
        </a:solidFill>
        <a:latin typeface="Helvetica Neue Light"/>
        <a:ea typeface="ヒラギノ角ゴ ProN W3"/>
        <a:cs typeface="ヒラギノ角ゴ ProN W3"/>
        <a:sym typeface="Helvetica Neue Light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rgbClr val="7F7F7F"/>
        </a:solidFill>
        <a:latin typeface="Helvetica Neue Light"/>
        <a:ea typeface="ヒラギノ角ゴ ProN W3"/>
        <a:cs typeface="ヒラギノ角ゴ ProN W3"/>
        <a:sym typeface="Helvetica Neue Light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rgbClr val="7F7F7F"/>
        </a:solidFill>
        <a:latin typeface="Helvetica Neue Light"/>
        <a:ea typeface="ヒラギノ角ゴ ProN W3"/>
        <a:cs typeface="ヒラギノ角ゴ ProN W3"/>
        <a:sym typeface="Helvetica Neue Light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rgbClr val="7F7F7F"/>
        </a:solidFill>
        <a:latin typeface="Helvetica Neue Light"/>
        <a:ea typeface="ヒラギノ角ゴ ProN W3"/>
        <a:cs typeface="ヒラギノ角ゴ ProN W3"/>
        <a:sym typeface="Helvetica Neue Light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rgbClr val="7F7F7F"/>
        </a:solidFill>
        <a:latin typeface="Helvetica Neue Light"/>
        <a:ea typeface="ヒラギノ角ゴ ProN W3"/>
        <a:cs typeface="ヒラギノ角ゴ ProN W3"/>
        <a:sym typeface="Helvetica Neue Light"/>
      </a:defRPr>
    </a:lvl5pPr>
    <a:lvl6pPr marL="2286000" algn="l" defTabSz="914400" rtl="0" eaLnBrk="1" latinLnBrk="0" hangingPunct="1">
      <a:defRPr sz="2800" kern="1200">
        <a:solidFill>
          <a:srgbClr val="7F7F7F"/>
        </a:solidFill>
        <a:latin typeface="Helvetica Neue Light"/>
        <a:ea typeface="ヒラギノ角ゴ ProN W3"/>
        <a:cs typeface="ヒラギノ角ゴ ProN W3"/>
        <a:sym typeface="Helvetica Neue Light"/>
      </a:defRPr>
    </a:lvl6pPr>
    <a:lvl7pPr marL="2743200" algn="l" defTabSz="914400" rtl="0" eaLnBrk="1" latinLnBrk="0" hangingPunct="1">
      <a:defRPr sz="2800" kern="1200">
        <a:solidFill>
          <a:srgbClr val="7F7F7F"/>
        </a:solidFill>
        <a:latin typeface="Helvetica Neue Light"/>
        <a:ea typeface="ヒラギノ角ゴ ProN W3"/>
        <a:cs typeface="ヒラギノ角ゴ ProN W3"/>
        <a:sym typeface="Helvetica Neue Light"/>
      </a:defRPr>
    </a:lvl7pPr>
    <a:lvl8pPr marL="3200400" algn="l" defTabSz="914400" rtl="0" eaLnBrk="1" latinLnBrk="0" hangingPunct="1">
      <a:defRPr sz="2800" kern="1200">
        <a:solidFill>
          <a:srgbClr val="7F7F7F"/>
        </a:solidFill>
        <a:latin typeface="Helvetica Neue Light"/>
        <a:ea typeface="ヒラギノ角ゴ ProN W3"/>
        <a:cs typeface="ヒラギノ角ゴ ProN W3"/>
        <a:sym typeface="Helvetica Neue Light"/>
      </a:defRPr>
    </a:lvl8pPr>
    <a:lvl9pPr marL="3657600" algn="l" defTabSz="914400" rtl="0" eaLnBrk="1" latinLnBrk="0" hangingPunct="1">
      <a:defRPr sz="2800" kern="1200">
        <a:solidFill>
          <a:srgbClr val="7F7F7F"/>
        </a:solidFill>
        <a:latin typeface="Helvetica Neue Light"/>
        <a:ea typeface="ヒラギノ角ゴ ProN W3"/>
        <a:cs typeface="ヒラギノ角ゴ ProN W3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3190" autoAdjust="0"/>
  </p:normalViewPr>
  <p:slideViewPr>
    <p:cSldViewPr>
      <p:cViewPr>
        <p:scale>
          <a:sx n="40" d="100"/>
          <a:sy n="40" d="100"/>
        </p:scale>
        <p:origin x="-1692" y="-26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123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4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76" Type="http://schemas.openxmlformats.org/officeDocument/2006/relationships/slide" Target="slides/slide58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87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90" Type="http://schemas.openxmlformats.org/officeDocument/2006/relationships/presProps" Target="presProps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C96C0-A432-4E3D-AA92-763DEE073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8D715-3FF5-4A10-92E4-F9CAC266C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E4D8B-5F26-451A-8190-839701A6E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BF662-F4ED-4EED-9CAF-7AEF86A01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C619E-8F0B-4348-A17D-67CCAC6AE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537200" y="3289300"/>
            <a:ext cx="248285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172450" y="3289300"/>
            <a:ext cx="248285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CE31E-911F-4210-AB20-B8E903D16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E8020-F09D-46F1-8BC2-777D26196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2DE0E-8A4E-431B-9BCA-2393B250D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1CFF1-D894-4E32-9C9C-681AA51C9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D106D-903A-420E-9902-317B29F06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6F9D5-B19E-49AB-B3B6-1400295D7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AD973-0A36-4798-B8EF-0B0924C931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1079500"/>
            <a:ext cx="2946400" cy="7734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079500"/>
            <a:ext cx="8686800" cy="7734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60180-92DF-4029-852D-EDAFA300B5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1079500"/>
            <a:ext cx="2946400" cy="772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079500"/>
            <a:ext cx="8686800" cy="772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48F40-DA08-4515-A61D-33E8A55CE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8D7B1-5C3A-475A-865D-6F89010B4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8CABB-C70C-454C-91D3-EF6404EE6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9A8C3-CE3E-46F6-8A5F-73D501FD1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A0DB0-8490-4C72-B959-080CB953B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C99CE-9FAE-495E-9B1A-8A0E67965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8558A-B113-4B76-BE29-6F13BB2D2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A57FE-6155-4B8D-AE4B-CB5A4F619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B675A-7DEE-486A-9962-45BEC989D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DBBE3-4AE0-4CC6-BE1C-289F323FC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3BFFD-6AF9-40AD-9339-F2A31641F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329AA-6EA1-4DC6-938F-177A5EEB5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2276475"/>
            <a:ext cx="2946400" cy="6537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276475"/>
            <a:ext cx="8686800" cy="6537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942CD-CBD9-4830-B71B-552A7348E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035BC-04F4-4CAC-A80E-D4E126431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DE226-97CE-4921-B372-2C661BDFE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96EA2-1159-453F-9477-00E0EAF0B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951E8-9013-49B7-B773-47683E396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75435-D212-4D35-94B0-153293A5D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B6C5B-85E3-497C-B91F-7149770AB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9CDEF-2878-4B8D-8588-F3A0916A2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11DB5-D6FD-4E43-90AC-C532EF661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F4B5F-D33C-4A1E-8E03-93FDF8A4C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70301-FB23-4726-988B-3F7E53B5D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30103-37A1-45F7-B655-4EFE58A5A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1079500"/>
            <a:ext cx="2946400" cy="7632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079500"/>
            <a:ext cx="8686800" cy="76327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736EE-77C7-4B82-A6BF-AA5E6DB3B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2800D-14AF-4DFF-B558-316D805A5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E1574-4695-4169-9F36-75687A68C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1849A-6B48-49A8-BB7C-D6DD683B4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BBA33-A6C6-4D2F-83B3-EBB7BC185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8841E-0544-4CEB-968A-228FDB7DD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23512-B939-4D17-AF7D-22D4C55142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FA8C8-319F-4BBD-AF5B-D444E2847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D89F8-063A-44DF-8BD9-E89F021C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78BFD-CC0E-4057-9551-072C9E46D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66A55-5E3D-4472-BF88-0A0ED1399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3E317-D9F6-4CD3-8728-0857A3594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2276475"/>
            <a:ext cx="2946400" cy="6537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276475"/>
            <a:ext cx="8686800" cy="6537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07C25-1FE2-4698-ABE3-E236C2635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B9DED-B1F6-48D0-BBB1-CEB93864D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6618C-3410-4017-BFE3-01D200033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77895-8E78-40BF-A001-F8676A1CE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3289300"/>
            <a:ext cx="339725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59250" y="3289300"/>
            <a:ext cx="339725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E7325-63B5-480F-801D-130FF1F1A4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A5C1-94EE-4EBA-B413-BB2C8B381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B3CBB-C27C-4850-A092-9F4E3DEF2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D1EC8-C1C7-443A-B713-F808F20A5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F27C4-7919-44D4-BC32-F0D3D0501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1CBA8-035B-4EDD-9FB4-86000E493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362EF-2FA4-4354-9A51-EB3C887D7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BE231-B8BB-4779-91F9-0A2F771545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1079500"/>
            <a:ext cx="2946400" cy="772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079500"/>
            <a:ext cx="8686800" cy="772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786D5-6412-4DBA-8488-DFBCFE863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D32EF-1611-44FA-AC6F-3B9373C98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05A17-F8DC-41ED-8DFB-D0DE79F65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7ED56-0BA3-4FC6-94F2-7EDA42F38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3289300"/>
            <a:ext cx="339725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59250" y="3289300"/>
            <a:ext cx="339725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28C9B-BC01-4ACB-A156-D0134BD40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C4D4B-E8FA-4A40-9F45-E1A73FFD6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291A2-8ADB-43A5-9FB2-B5396A014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7A3C5-2746-4089-838D-CECBBFE51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C6B78-AE0A-438E-B247-B366D4E9A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B474E-8024-4FEB-9BD1-4F3630A01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9B231-B53E-4166-ADA3-1CD2C4990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7A694-DFD4-4B0E-A989-A7F7D9A69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1079500"/>
            <a:ext cx="2946400" cy="772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079500"/>
            <a:ext cx="8686800" cy="772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CF044-E21B-4C3D-A870-54B100852C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5FA44-0355-45A7-9D19-6AB0E8005A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02DCE-D6AD-41C6-B5C6-E9CC77F33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B1418-0A89-419A-B675-632343375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004300" y="1079500"/>
            <a:ext cx="1619250" cy="773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775950" y="1079500"/>
            <a:ext cx="1619250" cy="773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ACBD5-3383-4D30-B466-D6AAC7D84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AD72C-99D9-425C-BE3B-A33CB31C8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540A7-C23F-4A51-BDDA-D0F1464B4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D5763-2494-4856-B8AE-9498B576E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E7267-6100-41CD-B9A8-AECE99730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D4A73-C80D-47FF-8872-A7F443E17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61383-E02B-4524-A15B-7360AB812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29F77-20D3-4C38-8542-3714D9FC2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59913" y="390525"/>
            <a:ext cx="2935287" cy="842327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56638" cy="8423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76808-D396-466B-BEA2-B114E6396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7DD7E-2FF4-4525-9976-FE6AFBBB2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878E1-FB8B-46F8-BCF7-B6F459B7B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75044-145F-46F4-97D1-A6947FC8D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28B28-D91E-45F7-AFBA-26F9667006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F7042-A50E-491E-A24E-C7E3502B1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94650-ACFB-4651-BBDB-3AFF02BDF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25A4D-1BFA-411E-9BAA-62F7942F9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8366C-12E1-4E23-9C99-799D1DB87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70004-75B5-4AA8-8849-EE8EDF232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EEA9A-7D2F-42BC-961E-46FDC1F82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85DBC-CC93-425E-A9BF-A129B0C2D1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BE3B0-B162-49C5-94B6-E82C83F03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CE58E-824D-43ED-BEA1-BA9191D74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DDBFA-D2C6-4711-AF82-719446221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3CD2B-46BA-415A-AAD9-6D45B4DE3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FF965-62C2-4065-960E-374F10DDB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D91DC-B089-4940-A8DD-36A6EA5AB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6ACED-174F-43D9-8715-B44B2D3E6E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9ABCF-8A3C-4122-8049-9DA61CA03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45D34-14FF-4ACE-9D04-F9630C24D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19D7B-11E0-4993-BB22-B3B77D319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212BE-5226-4AF9-864E-06767684B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E35BB-1A5F-40D7-8938-0489B637E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2276475"/>
            <a:ext cx="2946400" cy="6524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276475"/>
            <a:ext cx="8686800" cy="65246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4E38A-9D90-4F51-80C7-2D94FE646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FD876-3665-4CBF-BC8F-4FADC4A12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59958-6ABF-44DF-AD2E-CD99D6A4FF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4DE5B-D0A0-492A-9ED2-94C795A6F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18638" y="2276475"/>
            <a:ext cx="2935287" cy="64357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276475"/>
            <a:ext cx="865663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56D8C-F3A9-471F-B5C5-B2D88EC21B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C8F3A-7C0F-4265-95C9-2B03DE9938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01BEA-F61D-44A5-87FC-BF58D0C99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DE62E-EAB3-428D-949E-4F8FD1FEA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24100" y="3289300"/>
            <a:ext cx="248285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9350" y="3289300"/>
            <a:ext cx="248285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1FCF2-4D1D-41CB-8BA1-7B4C7BD7D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A3098-0375-4995-98DA-AF456659C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CB688-330A-4939-97A5-29B4C865EE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14C93-3ECB-4D8B-929A-9F437D463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B9A06-0816-46C1-AC8F-2DD1B7013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0006B-78A3-4985-8AF9-CD9A70DAB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11591-73DB-4F71-8F0C-41BC4767D2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5DD11-682B-4857-A7AC-35C4AD49C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1079500"/>
            <a:ext cx="2946400" cy="772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079500"/>
            <a:ext cx="8686800" cy="772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7B3C8-FE2B-4B8A-9F70-FC75E91D3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F403B-9242-4E21-9F76-5AB021083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7D731-611D-4AD0-9A0B-3E7A3B161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A434F-DFC2-4599-8C62-D5CA1AA24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420100" y="3289300"/>
            <a:ext cx="191135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483850" y="3289300"/>
            <a:ext cx="191135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6EB92-3945-425E-91BF-15480F0B2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03FE8-3120-4786-800B-4253DA154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A7B0D-4FFA-464B-88A0-3F74D9031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6845300"/>
            <a:ext cx="5816600" cy="196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6845300"/>
            <a:ext cx="5816600" cy="196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B7BEB-0D57-46B3-9F3B-C045F2AC12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4CE59-9DF5-4895-8D23-9B91A17E4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CBEED-33C5-476D-9EE8-EC535B0DF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775B1-6D77-4E2D-8E45-92B71682B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4B5F5-07A4-4820-A932-7C7977A35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1079500"/>
            <a:ext cx="2946400" cy="772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079500"/>
            <a:ext cx="8686800" cy="772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B94EE-69F3-4D07-8599-DC1D76C84A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685EC-9300-46F8-A2AA-435799004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822C2-C2C4-47E2-AE0B-2FCEEBC8CD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9CEA9-B2B8-4E91-A821-5123F5B7C1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420100" y="3289300"/>
            <a:ext cx="191135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483850" y="3289300"/>
            <a:ext cx="191135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8829A-89E1-4DC4-8F2B-7DC9EB684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3CED0-0185-4A26-91E8-2C08860A4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FB269-28F8-4F9E-BA42-4D745B6D4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4077B-6828-425B-B59F-207D11906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FE8B1-04F7-4251-8A55-8279B13B8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EBCB8-FD80-4F22-8A44-06485666D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9B082-1BFB-4526-9628-81D71BAB2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BE19E-4483-4D6E-9856-CF67CDCC0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1079500"/>
            <a:ext cx="2946400" cy="772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079500"/>
            <a:ext cx="8686800" cy="772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89F0C-6B12-4465-AA47-4858650F6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E8AED-AA65-45E5-8158-165AE66FF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556E8-A3ED-483C-8F61-C563D0F2E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DDD59-D89A-4149-B88B-A32DB2F18A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420100" y="3289300"/>
            <a:ext cx="191135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483850" y="3289300"/>
            <a:ext cx="191135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C57E-BE19-4DCB-A451-6E205B1B9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19D15-D664-4E0D-A4DA-3DF75E4B9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00F90-000E-4188-A9F5-65A5BDEE9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C4DEC-24D3-4556-883B-F8A8B78833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6A5CB-A758-4C98-AA13-FA9FEFADA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A4B1A-67F2-4A3E-8B51-A6D23B40E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0ACE0-CEBB-407D-B657-0E4B1CCA9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6FE13-1008-4775-BA65-2496E8D25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1079500"/>
            <a:ext cx="2946400" cy="772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079500"/>
            <a:ext cx="8686800" cy="772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B3487-87A7-40C0-A3D7-75B4F142A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0BE1D-D025-45A3-B679-43BF55608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3C0D-70FE-4ADC-9B1D-0B1082673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8A83-2ED1-4F83-9E1A-569BE6BB8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B74DB-F1A9-4E04-BA17-4F8FD1CAC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2BB51-2796-4CFE-9FB9-F34AAD76B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AACCC-A999-4C3D-9E5B-8BB11865D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07E44-C7B2-457C-AA34-CD70BB63B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B6564-B20B-49CE-9B34-E02E8C823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D488B-AD77-4FB4-AE9B-7F5CE71E4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253DD-90C3-461A-8561-8CF683EAC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67BE7-D587-48B2-B614-35D7B9905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2276475"/>
            <a:ext cx="2946400" cy="6537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276475"/>
            <a:ext cx="8686800" cy="6537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F0890-A5D9-4912-BF59-484769F88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CB6C9-AFDA-4D9E-AE83-B8AB373D5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1C22B-A7EC-4E11-AC83-A7991B9AA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D1DF4-B448-42B3-9774-1BA3D32F8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04138-D402-43B2-A0D5-5DBFF5873B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562E4-F36E-4C80-B188-3BFA7B32B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CC2DC-D391-4825-BE7E-4E46DEF24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A9734-6428-4BA0-99C6-6FACB6655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F20B7-4B38-4DAB-888A-2E9C803BA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AB376-0EE1-4B0D-82C6-74DE38FC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98AC4-EA8D-4BB2-B371-F506FDA09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DEBAE-7FF2-4A40-8088-C3AA3DF6D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2276475"/>
            <a:ext cx="2946400" cy="6537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276475"/>
            <a:ext cx="8686800" cy="6537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6781C-CCFC-41EC-B954-E51953432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3F716-F87D-4623-B16A-DA46C5FC1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38912-0D33-44CA-AAF1-B7BC880D9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1E551-3293-4266-AE66-5A889043BC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BBC60-2835-48F9-A011-9CE7D3388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876800" y="3302000"/>
            <a:ext cx="368300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712200" y="3302000"/>
            <a:ext cx="368300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B9B30-6267-40EB-A470-A2803EC52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6275A-54DF-4034-AC27-1A1878C4A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B3F80-6511-4339-9417-01562691E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9AFBA-0806-4F69-8845-46EBA5CC8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CF930-6FCA-4ACE-9B1C-4601EA2EE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9BF7B-BC3E-42C5-B1ED-196FB72EA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FFA5D-8C1F-40FD-8AFC-3DD28309E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515600" y="1079500"/>
            <a:ext cx="1879600" cy="7734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876800" y="1079500"/>
            <a:ext cx="5486400" cy="7734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C3A95-FF4B-49B8-BB14-63B98135A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/>
          </p:cNvSpPr>
          <p:nvPr/>
        </p:nvSpPr>
        <p:spPr bwMode="auto">
          <a:xfrm>
            <a:off x="266700" y="736600"/>
            <a:ext cx="12471400" cy="5588000"/>
          </a:xfrm>
          <a:prstGeom prst="rect">
            <a:avLst/>
          </a:prstGeom>
          <a:solidFill>
            <a:srgbClr val="B1008D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177800" y="64103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029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5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grpSp>
        <p:nvGrpSpPr>
          <p:cNvPr id="1034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4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5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1035" name="Rectangle 17"/>
          <p:cNvSpPr>
            <a:spLocks noChangeArrowheads="1"/>
          </p:cNvSpPr>
          <p:nvPr>
            <p:ph type="title"/>
          </p:nvPr>
        </p:nvSpPr>
        <p:spPr bwMode="auto">
          <a:xfrm>
            <a:off x="609600" y="1079500"/>
            <a:ext cx="11785600" cy="490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title style</a:t>
            </a:r>
          </a:p>
        </p:txBody>
      </p:sp>
      <p:sp>
        <p:nvSpPr>
          <p:cNvPr id="1036" name="Rectangle 18"/>
          <p:cNvSpPr>
            <a:spLocks noChangeArrowheads="1"/>
          </p:cNvSpPr>
          <p:nvPr>
            <p:ph type="body" idx="1"/>
          </p:nvPr>
        </p:nvSpPr>
        <p:spPr bwMode="auto">
          <a:xfrm>
            <a:off x="609600" y="6845300"/>
            <a:ext cx="11785600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/>
              </a:rPr>
              <a:t>Second level</a:t>
            </a:r>
          </a:p>
          <a:p>
            <a:pPr lvl="2"/>
            <a:r>
              <a:rPr lang="en-US" smtClean="0">
                <a:sym typeface="Helvetica Neue Light"/>
              </a:rPr>
              <a:t>Third level</a:t>
            </a:r>
          </a:p>
          <a:p>
            <a:pPr lvl="3"/>
            <a:r>
              <a:rPr lang="en-US" smtClean="0">
                <a:sym typeface="Helvetica Neue Light"/>
              </a:rPr>
              <a:t>Fourth level</a:t>
            </a:r>
          </a:p>
          <a:p>
            <a:pPr lvl="4"/>
            <a:r>
              <a:rPr lang="en-US" smtClean="0">
                <a:sym typeface="Helvetica Neue Light"/>
              </a:rPr>
              <a:t>Fifth level</a:t>
            </a:r>
          </a:p>
        </p:txBody>
      </p:sp>
      <p:sp>
        <p:nvSpPr>
          <p:cNvPr id="1043" name="Text Box 19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AE0086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9C398414-0147-4FB9-A824-D64D27E49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4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1pPr>
      <a:lvl2pPr marL="742950" indent="-285750" algn="l" rtl="0" eaLnBrk="0" fontAlgn="base" hangingPunct="0">
        <a:spcBef>
          <a:spcPts val="24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2pPr>
      <a:lvl3pPr marL="1143000" indent="-228600" algn="l" rtl="0" eaLnBrk="0" fontAlgn="base" hangingPunct="0">
        <a:spcBef>
          <a:spcPts val="24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3pPr>
      <a:lvl4pPr marL="1600200" indent="-228600" algn="l" rtl="0" eaLnBrk="0" fontAlgn="base" hangingPunct="0">
        <a:spcBef>
          <a:spcPts val="24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4pPr>
      <a:lvl5pPr marL="2057400" indent="-228600" algn="l" rtl="0" eaLnBrk="0" fontAlgn="base" hangingPunct="0">
        <a:spcBef>
          <a:spcPts val="24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5pPr>
      <a:lvl6pPr marL="4572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/>
          </p:cNvSpPr>
          <p:nvPr/>
        </p:nvSpPr>
        <p:spPr bwMode="auto">
          <a:xfrm>
            <a:off x="266700" y="736600"/>
            <a:ext cx="12471400" cy="2032000"/>
          </a:xfrm>
          <a:prstGeom prst="rect">
            <a:avLst/>
          </a:prstGeom>
          <a:solidFill>
            <a:srgbClr val="AD0089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4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177800" y="28543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grpSp>
        <p:nvGrpSpPr>
          <p:cNvPr id="11274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9225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4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5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9229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9230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9231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11275" name="Rectangle 17"/>
          <p:cNvSpPr>
            <a:spLocks noChangeArrowheads="1"/>
          </p:cNvSpPr>
          <p:nvPr>
            <p:ph type="title"/>
          </p:nvPr>
        </p:nvSpPr>
        <p:spPr bwMode="auto">
          <a:xfrm>
            <a:off x="609600" y="1079500"/>
            <a:ext cx="11785600" cy="134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title style</a:t>
            </a:r>
          </a:p>
        </p:txBody>
      </p:sp>
      <p:sp>
        <p:nvSpPr>
          <p:cNvPr id="11276" name="Rectangle 18"/>
          <p:cNvSpPr>
            <a:spLocks noChangeArrowheads="1"/>
          </p:cNvSpPr>
          <p:nvPr>
            <p:ph type="body" idx="1"/>
          </p:nvPr>
        </p:nvSpPr>
        <p:spPr bwMode="auto">
          <a:xfrm>
            <a:off x="5537200" y="3289300"/>
            <a:ext cx="5118100" cy="551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/>
              </a:rPr>
              <a:t>Second level</a:t>
            </a:r>
          </a:p>
          <a:p>
            <a:pPr lvl="2"/>
            <a:r>
              <a:rPr lang="en-US" smtClean="0">
                <a:sym typeface="Helvetica Neue Light"/>
              </a:rPr>
              <a:t>Third level</a:t>
            </a:r>
          </a:p>
          <a:p>
            <a:pPr lvl="3"/>
            <a:r>
              <a:rPr lang="en-US" smtClean="0">
                <a:sym typeface="Helvetica Neue Light"/>
              </a:rPr>
              <a:t>Fourth level</a:t>
            </a:r>
          </a:p>
          <a:p>
            <a:pPr lvl="4"/>
            <a:r>
              <a:rPr lang="en-US" smtClean="0">
                <a:sym typeface="Helvetica Neue Light"/>
              </a:rPr>
              <a:t>Fifth level</a:t>
            </a:r>
          </a:p>
        </p:txBody>
      </p:sp>
      <p:sp>
        <p:nvSpPr>
          <p:cNvPr id="9235" name="Text Box 19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C327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66D98188-623B-4973-B01C-FDA702032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36" name="Line 20"/>
          <p:cNvSpPr>
            <a:spLocks noChangeShapeType="1"/>
          </p:cNvSpPr>
          <p:nvPr/>
        </p:nvSpPr>
        <p:spPr bwMode="auto">
          <a:xfrm flipH="1">
            <a:off x="11237913" y="2857500"/>
            <a:ext cx="0" cy="63881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 flipH="1">
            <a:off x="4989513" y="2860675"/>
            <a:ext cx="0" cy="6384925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6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1pPr>
      <a:lvl2pPr marL="742950" indent="-285750" algn="l" rtl="0" eaLnBrk="0" fontAlgn="base" hangingPunct="0">
        <a:spcBef>
          <a:spcPts val="26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2pPr>
      <a:lvl3pPr marL="1143000" indent="-228600" algn="l" rtl="0" eaLnBrk="0" fontAlgn="base" hangingPunct="0">
        <a:spcBef>
          <a:spcPts val="26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3pPr>
      <a:lvl4pPr marL="1600200" indent="-228600" algn="l" rtl="0" eaLnBrk="0" fontAlgn="base" hangingPunct="0">
        <a:spcBef>
          <a:spcPts val="26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4pPr>
      <a:lvl5pPr marL="2057400" indent="-228600" algn="l" rtl="0" eaLnBrk="0" fontAlgn="base" hangingPunct="0">
        <a:spcBef>
          <a:spcPts val="26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5pPr>
      <a:lvl6pPr marL="4572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/>
          </p:cNvSpPr>
          <p:nvPr/>
        </p:nvSpPr>
        <p:spPr bwMode="auto">
          <a:xfrm>
            <a:off x="266700" y="6515100"/>
            <a:ext cx="12471400" cy="2641600"/>
          </a:xfrm>
          <a:prstGeom prst="rect">
            <a:avLst/>
          </a:prstGeom>
          <a:solidFill>
            <a:srgbClr val="B00089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8566150" y="3498850"/>
            <a:ext cx="426085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 flipH="1">
            <a:off x="2525713" y="688975"/>
            <a:ext cx="0" cy="57150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 flipH="1">
            <a:off x="8558213" y="688975"/>
            <a:ext cx="0" cy="57150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295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7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grpSp>
        <p:nvGrpSpPr>
          <p:cNvPr id="12300" name="Group 18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10251" name="Freeform 11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12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0253" name="Freeform 13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0254" name="Freeform 14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4" name="Freeform 15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0256" name="Freeform 16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0257" name="Freeform 17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10259" name="Text Box 19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C327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F4233FCD-A25F-43A1-B735-B74C58049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>
            <a:off x="177800" y="64103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2303" name="Rectangle 21"/>
          <p:cNvSpPr>
            <a:spLocks noChangeArrowheads="1"/>
          </p:cNvSpPr>
          <p:nvPr>
            <p:ph type="title"/>
          </p:nvPr>
        </p:nvSpPr>
        <p:spPr bwMode="auto">
          <a:xfrm>
            <a:off x="609600" y="6845300"/>
            <a:ext cx="11785600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3" r:id="rId1"/>
    <p:sldLayoutId id="2147484374" r:id="rId2"/>
    <p:sldLayoutId id="2147484375" r:id="rId3"/>
    <p:sldLayoutId id="2147484376" r:id="rId4"/>
    <p:sldLayoutId id="2147484377" r:id="rId5"/>
    <p:sldLayoutId id="2147484378" r:id="rId6"/>
    <p:sldLayoutId id="2147484379" r:id="rId7"/>
    <p:sldLayoutId id="2147484380" r:id="rId8"/>
    <p:sldLayoutId id="2147484381" r:id="rId9"/>
    <p:sldLayoutId id="2147484382" r:id="rId10"/>
    <p:sldLayoutId id="214748438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600"/>
        </a:spcBef>
        <a:spcAft>
          <a:spcPct val="0"/>
        </a:spcAft>
        <a:buChar char="•"/>
        <a:defRPr sz="2800">
          <a:solidFill>
            <a:srgbClr val="707070"/>
          </a:solidFill>
          <a:latin typeface="+mn-lt"/>
          <a:ea typeface="+mn-ea"/>
          <a:cs typeface="+mn-cs"/>
          <a:sym typeface="Helvetica Neue Light"/>
        </a:defRPr>
      </a:lvl1pPr>
      <a:lvl2pPr marL="742950" indent="-285750" algn="l" rtl="0" eaLnBrk="0" fontAlgn="base" hangingPunct="0">
        <a:spcBef>
          <a:spcPts val="2600"/>
        </a:spcBef>
        <a:spcAft>
          <a:spcPct val="0"/>
        </a:spcAft>
        <a:buChar char="–"/>
        <a:defRPr sz="2600">
          <a:solidFill>
            <a:srgbClr val="707070"/>
          </a:solidFill>
          <a:latin typeface="+mn-lt"/>
          <a:ea typeface="+mn-ea"/>
          <a:cs typeface="+mn-cs"/>
          <a:sym typeface="Helvetica Neue Light"/>
        </a:defRPr>
      </a:lvl2pPr>
      <a:lvl3pPr marL="1143000" indent="-228600" algn="l" rtl="0" eaLnBrk="0" fontAlgn="base" hangingPunct="0">
        <a:spcBef>
          <a:spcPts val="2600"/>
        </a:spcBef>
        <a:spcAft>
          <a:spcPct val="0"/>
        </a:spcAft>
        <a:buChar char="•"/>
        <a:defRPr sz="2400">
          <a:solidFill>
            <a:srgbClr val="707070"/>
          </a:solidFill>
          <a:latin typeface="+mn-lt"/>
          <a:ea typeface="+mn-ea"/>
          <a:cs typeface="+mn-cs"/>
          <a:sym typeface="Helvetica Neue Light"/>
        </a:defRPr>
      </a:lvl3pPr>
      <a:lvl4pPr marL="1600200" indent="-228600" algn="l" rtl="0" eaLnBrk="0" fontAlgn="base" hangingPunct="0">
        <a:spcBef>
          <a:spcPts val="2600"/>
        </a:spcBef>
        <a:spcAft>
          <a:spcPct val="0"/>
        </a:spcAft>
        <a:buChar char="–"/>
        <a:defRPr sz="2200">
          <a:solidFill>
            <a:srgbClr val="707070"/>
          </a:solidFill>
          <a:latin typeface="+mn-lt"/>
          <a:ea typeface="+mn-ea"/>
          <a:cs typeface="+mn-cs"/>
          <a:sym typeface="Helvetica Neue Light"/>
        </a:defRPr>
      </a:lvl4pPr>
      <a:lvl5pPr marL="2057400" indent="-228600" algn="l" rtl="0" eaLnBrk="0" fontAlgn="base" hangingPunct="0">
        <a:spcBef>
          <a:spcPts val="2600"/>
        </a:spcBef>
        <a:spcAft>
          <a:spcPct val="0"/>
        </a:spcAft>
        <a:buChar char="»"/>
        <a:defRPr sz="2200">
          <a:solidFill>
            <a:srgbClr val="707070"/>
          </a:solidFill>
          <a:latin typeface="+mn-lt"/>
          <a:ea typeface="+mn-ea"/>
          <a:cs typeface="+mn-cs"/>
          <a:sym typeface="Helvetica Neue Light"/>
        </a:defRPr>
      </a:lvl5pPr>
      <a:lvl6pPr marL="457200" algn="l" rtl="0" fontAlgn="base">
        <a:spcBef>
          <a:spcPts val="2600"/>
        </a:spcBef>
        <a:spcAft>
          <a:spcPct val="0"/>
        </a:spcAft>
        <a:defRPr sz="2200">
          <a:solidFill>
            <a:srgbClr val="707070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600"/>
        </a:spcBef>
        <a:spcAft>
          <a:spcPct val="0"/>
        </a:spcAft>
        <a:defRPr sz="2200">
          <a:solidFill>
            <a:srgbClr val="707070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600"/>
        </a:spcBef>
        <a:spcAft>
          <a:spcPct val="0"/>
        </a:spcAft>
        <a:defRPr sz="2200">
          <a:solidFill>
            <a:srgbClr val="707070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600"/>
        </a:spcBef>
        <a:spcAft>
          <a:spcPct val="0"/>
        </a:spcAft>
        <a:defRPr sz="2200">
          <a:solidFill>
            <a:srgbClr val="707070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3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grpSp>
        <p:nvGrpSpPr>
          <p:cNvPr id="13320" name="Group 14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11271" name="Freeform 7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8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1273" name="Freeform 9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1274" name="Freeform 10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1275" name="Freeform 11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1277" name="Freeform 13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11279" name="Text Box 1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C327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F9DC38A2-AFB3-4F2E-8B04-6014FE038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280" name="Rectangle 16"/>
          <p:cNvSpPr>
            <a:spLocks/>
          </p:cNvSpPr>
          <p:nvPr/>
        </p:nvSpPr>
        <p:spPr bwMode="auto">
          <a:xfrm>
            <a:off x="266700" y="6921500"/>
            <a:ext cx="4038600" cy="2235200"/>
          </a:xfrm>
          <a:prstGeom prst="rect">
            <a:avLst/>
          </a:prstGeom>
          <a:solidFill>
            <a:srgbClr val="B1008A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219075" y="2857500"/>
            <a:ext cx="12595225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1282" name="Line 18"/>
          <p:cNvSpPr>
            <a:spLocks noChangeShapeType="1"/>
          </p:cNvSpPr>
          <p:nvPr/>
        </p:nvSpPr>
        <p:spPr bwMode="auto">
          <a:xfrm rot="10800000" flipH="1">
            <a:off x="8604250" y="2857500"/>
            <a:ext cx="0" cy="63500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rot="10800000" flipH="1">
            <a:off x="4387850" y="2857500"/>
            <a:ext cx="0" cy="63500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1284" name="Rectangle 20"/>
          <p:cNvSpPr>
            <a:spLocks/>
          </p:cNvSpPr>
          <p:nvPr/>
        </p:nvSpPr>
        <p:spPr bwMode="auto">
          <a:xfrm>
            <a:off x="4483100" y="6921500"/>
            <a:ext cx="4038600" cy="2235200"/>
          </a:xfrm>
          <a:prstGeom prst="rect">
            <a:avLst/>
          </a:prstGeom>
          <a:solidFill>
            <a:srgbClr val="B1008A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1285" name="Rectangle 21"/>
          <p:cNvSpPr>
            <a:spLocks/>
          </p:cNvSpPr>
          <p:nvPr/>
        </p:nvSpPr>
        <p:spPr bwMode="auto">
          <a:xfrm>
            <a:off x="8699500" y="6921500"/>
            <a:ext cx="4038600" cy="2235200"/>
          </a:xfrm>
          <a:prstGeom prst="rect">
            <a:avLst/>
          </a:prstGeom>
          <a:solidFill>
            <a:srgbClr val="B1008A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>
            <a:off x="206375" y="6832600"/>
            <a:ext cx="12595225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3329" name="Rectangle 23"/>
          <p:cNvSpPr>
            <a:spLocks noChangeArrowheads="1"/>
          </p:cNvSpPr>
          <p:nvPr>
            <p:ph type="title"/>
          </p:nvPr>
        </p:nvSpPr>
        <p:spPr bwMode="auto">
          <a:xfrm>
            <a:off x="609600" y="1079500"/>
            <a:ext cx="11785600" cy="134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Helvetica Neue Ligh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6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1pPr>
      <a:lvl2pPr marL="742950" indent="-285750" algn="l" rtl="0" eaLnBrk="0" fontAlgn="base" hangingPunct="0">
        <a:spcBef>
          <a:spcPts val="26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2pPr>
      <a:lvl3pPr marL="1143000" indent="-228600" algn="l" rtl="0" eaLnBrk="0" fontAlgn="base" hangingPunct="0">
        <a:spcBef>
          <a:spcPts val="26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3pPr>
      <a:lvl4pPr marL="1600200" indent="-228600" algn="l" rtl="0" eaLnBrk="0" fontAlgn="base" hangingPunct="0">
        <a:spcBef>
          <a:spcPts val="26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4pPr>
      <a:lvl5pPr marL="2057400" indent="-228600" algn="l" rtl="0" eaLnBrk="0" fontAlgn="base" hangingPunct="0">
        <a:spcBef>
          <a:spcPts val="26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5pPr>
      <a:lvl6pPr marL="4572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/>
          </p:cNvSpPr>
          <p:nvPr/>
        </p:nvSpPr>
        <p:spPr bwMode="auto">
          <a:xfrm>
            <a:off x="266700" y="6515100"/>
            <a:ext cx="12471400" cy="2641600"/>
          </a:xfrm>
          <a:prstGeom prst="rect">
            <a:avLst/>
          </a:prstGeom>
          <a:solidFill>
            <a:srgbClr val="B1008D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177800" y="64103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5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grpSp>
        <p:nvGrpSpPr>
          <p:cNvPr id="14346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12297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2299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4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2301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2302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2303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12305" name="Text Box 1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C327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1AC9F11E-940B-4BAD-AFEC-F9318BA86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348" name="Rectangle 18"/>
          <p:cNvSpPr>
            <a:spLocks noChangeArrowheads="1"/>
          </p:cNvSpPr>
          <p:nvPr>
            <p:ph type="title"/>
          </p:nvPr>
        </p:nvSpPr>
        <p:spPr bwMode="auto">
          <a:xfrm>
            <a:off x="609600" y="6845300"/>
            <a:ext cx="11785600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5" r:id="rId1"/>
    <p:sldLayoutId id="2147484396" r:id="rId2"/>
    <p:sldLayoutId id="2147484397" r:id="rId3"/>
    <p:sldLayoutId id="2147484398" r:id="rId4"/>
    <p:sldLayoutId id="2147484399" r:id="rId5"/>
    <p:sldLayoutId id="2147484400" r:id="rId6"/>
    <p:sldLayoutId id="2147484401" r:id="rId7"/>
    <p:sldLayoutId id="2147484402" r:id="rId8"/>
    <p:sldLayoutId id="2147484403" r:id="rId9"/>
    <p:sldLayoutId id="2147484404" r:id="rId10"/>
    <p:sldLayoutId id="2147484405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4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1pPr>
      <a:lvl2pPr marL="742950" indent="-285750" algn="l" rtl="0" eaLnBrk="0" fontAlgn="base" hangingPunct="0">
        <a:spcBef>
          <a:spcPts val="24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2pPr>
      <a:lvl3pPr marL="1143000" indent="-228600" algn="l" rtl="0" eaLnBrk="0" fontAlgn="base" hangingPunct="0">
        <a:spcBef>
          <a:spcPts val="24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3pPr>
      <a:lvl4pPr marL="1600200" indent="-228600" algn="l" rtl="0" eaLnBrk="0" fontAlgn="base" hangingPunct="0">
        <a:spcBef>
          <a:spcPts val="24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4pPr>
      <a:lvl5pPr marL="2057400" indent="-228600" algn="l" rtl="0" eaLnBrk="0" fontAlgn="base" hangingPunct="0">
        <a:spcBef>
          <a:spcPts val="24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5pPr>
      <a:lvl6pPr marL="4572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/>
          </p:cNvSpPr>
          <p:nvPr/>
        </p:nvSpPr>
        <p:spPr bwMode="auto">
          <a:xfrm>
            <a:off x="266700" y="736600"/>
            <a:ext cx="12471400" cy="2032000"/>
          </a:xfrm>
          <a:prstGeom prst="rect">
            <a:avLst/>
          </a:prstGeom>
          <a:solidFill>
            <a:srgbClr val="B2008A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4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177800" y="28543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grpSp>
        <p:nvGrpSpPr>
          <p:cNvPr id="15370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13321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4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5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3325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3326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3327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15371" name="Rectangle 17"/>
          <p:cNvSpPr>
            <a:spLocks noChangeArrowheads="1"/>
          </p:cNvSpPr>
          <p:nvPr>
            <p:ph type="title"/>
          </p:nvPr>
        </p:nvSpPr>
        <p:spPr bwMode="auto">
          <a:xfrm>
            <a:off x="609600" y="1079500"/>
            <a:ext cx="11785600" cy="134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title style</a:t>
            </a:r>
          </a:p>
        </p:txBody>
      </p:sp>
      <p:sp>
        <p:nvSpPr>
          <p:cNvPr id="15372" name="Rectangle 18"/>
          <p:cNvSpPr>
            <a:spLocks noChangeArrowheads="1"/>
          </p:cNvSpPr>
          <p:nvPr>
            <p:ph type="body" idx="1"/>
          </p:nvPr>
        </p:nvSpPr>
        <p:spPr bwMode="auto">
          <a:xfrm>
            <a:off x="609600" y="3289300"/>
            <a:ext cx="6946900" cy="551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/>
              </a:rPr>
              <a:t>Second level</a:t>
            </a:r>
          </a:p>
          <a:p>
            <a:pPr lvl="2"/>
            <a:r>
              <a:rPr lang="en-US" smtClean="0">
                <a:sym typeface="Helvetica Neue Light"/>
              </a:rPr>
              <a:t>Third level</a:t>
            </a:r>
          </a:p>
          <a:p>
            <a:pPr lvl="3"/>
            <a:r>
              <a:rPr lang="en-US" smtClean="0">
                <a:sym typeface="Helvetica Neue Light"/>
              </a:rPr>
              <a:t>Fourth level</a:t>
            </a:r>
          </a:p>
          <a:p>
            <a:pPr lvl="4"/>
            <a:r>
              <a:rPr lang="en-US" smtClean="0">
                <a:sym typeface="Helvetica Neue Light"/>
              </a:rPr>
              <a:t>Fifth level</a:t>
            </a:r>
          </a:p>
        </p:txBody>
      </p:sp>
      <p:sp>
        <p:nvSpPr>
          <p:cNvPr id="13331" name="Text Box 19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01D75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A05D5F55-517E-4CE3-8D0A-B2BEA4C8E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332" name="Line 20"/>
          <p:cNvSpPr>
            <a:spLocks noChangeShapeType="1"/>
          </p:cNvSpPr>
          <p:nvPr/>
        </p:nvSpPr>
        <p:spPr bwMode="auto">
          <a:xfrm flipH="1">
            <a:off x="7986713" y="2870200"/>
            <a:ext cx="0" cy="63754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6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1pPr>
      <a:lvl2pPr marL="742950" indent="-285750" algn="l" rtl="0" eaLnBrk="0" fontAlgn="base" hangingPunct="0">
        <a:spcBef>
          <a:spcPts val="26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2pPr>
      <a:lvl3pPr marL="1143000" indent="-228600" algn="l" rtl="0" eaLnBrk="0" fontAlgn="base" hangingPunct="0">
        <a:spcBef>
          <a:spcPts val="26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3pPr>
      <a:lvl4pPr marL="1600200" indent="-228600" algn="l" rtl="0" eaLnBrk="0" fontAlgn="base" hangingPunct="0">
        <a:spcBef>
          <a:spcPts val="26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4pPr>
      <a:lvl5pPr marL="2057400" indent="-228600" algn="l" rtl="0" eaLnBrk="0" fontAlgn="base" hangingPunct="0">
        <a:spcBef>
          <a:spcPts val="26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5pPr>
      <a:lvl6pPr marL="4572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4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grpSp>
        <p:nvGrpSpPr>
          <p:cNvPr id="16392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13321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4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5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3325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3326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3327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16393" name="Rectangle 17"/>
          <p:cNvSpPr>
            <a:spLocks noChangeArrowheads="1"/>
          </p:cNvSpPr>
          <p:nvPr>
            <p:ph type="title"/>
          </p:nvPr>
        </p:nvSpPr>
        <p:spPr bwMode="auto">
          <a:xfrm>
            <a:off x="609600" y="1079500"/>
            <a:ext cx="11785600" cy="134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title style</a:t>
            </a:r>
          </a:p>
        </p:txBody>
      </p:sp>
      <p:sp>
        <p:nvSpPr>
          <p:cNvPr id="16394" name="Rectangle 18"/>
          <p:cNvSpPr>
            <a:spLocks noChangeArrowheads="1"/>
          </p:cNvSpPr>
          <p:nvPr>
            <p:ph type="body" idx="1"/>
          </p:nvPr>
        </p:nvSpPr>
        <p:spPr bwMode="auto">
          <a:xfrm>
            <a:off x="609600" y="3289300"/>
            <a:ext cx="6946900" cy="551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/>
              </a:rPr>
              <a:t>Second level</a:t>
            </a:r>
          </a:p>
          <a:p>
            <a:pPr lvl="2"/>
            <a:r>
              <a:rPr lang="en-US" smtClean="0">
                <a:sym typeface="Helvetica Neue Light"/>
              </a:rPr>
              <a:t>Third level</a:t>
            </a:r>
          </a:p>
          <a:p>
            <a:pPr lvl="3"/>
            <a:r>
              <a:rPr lang="en-US" smtClean="0">
                <a:sym typeface="Helvetica Neue Light"/>
              </a:rPr>
              <a:t>Fourth level</a:t>
            </a:r>
          </a:p>
          <a:p>
            <a:pPr lvl="4"/>
            <a:r>
              <a:rPr lang="en-US" smtClean="0">
                <a:sym typeface="Helvetica Neue Light"/>
              </a:rPr>
              <a:t>Fifth level</a:t>
            </a:r>
          </a:p>
        </p:txBody>
      </p:sp>
      <p:sp>
        <p:nvSpPr>
          <p:cNvPr id="13331" name="Text Box 19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01D75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800E787C-3D52-4FE0-B7B1-D41212579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6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1pPr>
      <a:lvl2pPr marL="742950" indent="-285750" algn="l" rtl="0" eaLnBrk="0" fontAlgn="base" hangingPunct="0">
        <a:spcBef>
          <a:spcPts val="26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2pPr>
      <a:lvl3pPr marL="1143000" indent="-228600" algn="l" rtl="0" eaLnBrk="0" fontAlgn="base" hangingPunct="0">
        <a:spcBef>
          <a:spcPts val="26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3pPr>
      <a:lvl4pPr marL="1600200" indent="-228600" algn="l" rtl="0" eaLnBrk="0" fontAlgn="base" hangingPunct="0">
        <a:spcBef>
          <a:spcPts val="26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4pPr>
      <a:lvl5pPr marL="2057400" indent="-228600" algn="l" rtl="0" eaLnBrk="0" fontAlgn="base" hangingPunct="0">
        <a:spcBef>
          <a:spcPts val="26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5pPr>
      <a:lvl6pPr marL="4572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/>
          </p:cNvSpPr>
          <p:nvPr/>
        </p:nvSpPr>
        <p:spPr bwMode="auto">
          <a:xfrm>
            <a:off x="8648700" y="736600"/>
            <a:ext cx="4089400" cy="8420100"/>
          </a:xfrm>
          <a:prstGeom prst="rect">
            <a:avLst/>
          </a:prstGeom>
          <a:solidFill>
            <a:srgbClr val="B2008B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4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grpSp>
        <p:nvGrpSpPr>
          <p:cNvPr id="17417" name="Group 15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15368" name="Freeform 8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9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5370" name="Freeform 10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5371" name="Freeform 11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5372" name="Freeform 12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5373" name="Freeform 13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4" name="Freeform 14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15376" name="Text Box 1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C327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803173AA-278A-4D3C-8868-FEFF1DD18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 flipH="1">
            <a:off x="8558213" y="647700"/>
            <a:ext cx="0" cy="85979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5378" name="Line 18"/>
          <p:cNvSpPr>
            <a:spLocks noChangeShapeType="1"/>
          </p:cNvSpPr>
          <p:nvPr/>
        </p:nvSpPr>
        <p:spPr bwMode="auto">
          <a:xfrm>
            <a:off x="177800" y="6410325"/>
            <a:ext cx="83820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5379" name="Line 19"/>
          <p:cNvSpPr>
            <a:spLocks noChangeShapeType="1"/>
          </p:cNvSpPr>
          <p:nvPr/>
        </p:nvSpPr>
        <p:spPr bwMode="auto">
          <a:xfrm flipH="1">
            <a:off x="4367213" y="6413500"/>
            <a:ext cx="0" cy="28321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7422" name="Rectangle 20"/>
          <p:cNvSpPr>
            <a:spLocks noChangeArrowheads="1"/>
          </p:cNvSpPr>
          <p:nvPr>
            <p:ph type="body" idx="1"/>
          </p:nvPr>
        </p:nvSpPr>
        <p:spPr bwMode="auto">
          <a:xfrm>
            <a:off x="9004300" y="1079500"/>
            <a:ext cx="3390900" cy="773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/>
              </a:rPr>
              <a:t>Second level</a:t>
            </a:r>
          </a:p>
          <a:p>
            <a:pPr lvl="2"/>
            <a:r>
              <a:rPr lang="en-US" smtClean="0">
                <a:sym typeface="Helvetica Neue Light"/>
              </a:rPr>
              <a:t>Third level</a:t>
            </a:r>
          </a:p>
          <a:p>
            <a:pPr lvl="3"/>
            <a:r>
              <a:rPr lang="en-US" smtClean="0">
                <a:sym typeface="Helvetica Neue Light"/>
              </a:rPr>
              <a:t>Fourth level</a:t>
            </a:r>
          </a:p>
          <a:p>
            <a:pPr lvl="4"/>
            <a:r>
              <a:rPr lang="en-US" smtClean="0">
                <a:sym typeface="Helvetica Neue Light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Helvetica Neue Ligh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ctr" rtl="0" eaLnBrk="0" fontAlgn="base" hangingPunct="0">
        <a:spcBef>
          <a:spcPts val="2600"/>
        </a:spcBef>
        <a:spcAft>
          <a:spcPct val="0"/>
        </a:spcAft>
        <a:buChar char="•"/>
        <a:defRPr sz="2800" i="1">
          <a:solidFill>
            <a:srgbClr val="FFFFFF"/>
          </a:solidFill>
          <a:latin typeface="+mn-lt"/>
          <a:ea typeface="+mn-ea"/>
          <a:cs typeface="+mn-cs"/>
          <a:sym typeface="Helvetica Neue Light"/>
        </a:defRPr>
      </a:lvl1pPr>
      <a:lvl2pPr marL="742950" indent="-285750" algn="ctr" rtl="0" eaLnBrk="0" fontAlgn="base" hangingPunct="0">
        <a:spcBef>
          <a:spcPts val="2600"/>
        </a:spcBef>
        <a:spcAft>
          <a:spcPct val="0"/>
        </a:spcAft>
        <a:buChar char="–"/>
        <a:defRPr sz="2600" i="1">
          <a:solidFill>
            <a:srgbClr val="FFFFFF"/>
          </a:solidFill>
          <a:latin typeface="+mn-lt"/>
          <a:ea typeface="+mn-ea"/>
          <a:cs typeface="+mn-cs"/>
          <a:sym typeface="Helvetica Neue Light"/>
        </a:defRPr>
      </a:lvl2pPr>
      <a:lvl3pPr marL="1143000" indent="-228600" algn="ctr" rtl="0" eaLnBrk="0" fontAlgn="base" hangingPunct="0">
        <a:spcBef>
          <a:spcPts val="2600"/>
        </a:spcBef>
        <a:spcAft>
          <a:spcPct val="0"/>
        </a:spcAft>
        <a:buChar char="•"/>
        <a:defRPr sz="2400" i="1">
          <a:solidFill>
            <a:srgbClr val="FFFFFF"/>
          </a:solidFill>
          <a:latin typeface="+mn-lt"/>
          <a:ea typeface="+mn-ea"/>
          <a:cs typeface="+mn-cs"/>
          <a:sym typeface="Helvetica Neue Light"/>
        </a:defRPr>
      </a:lvl3pPr>
      <a:lvl4pPr marL="1600200" indent="-228600" algn="ctr" rtl="0" eaLnBrk="0" fontAlgn="base" hangingPunct="0">
        <a:spcBef>
          <a:spcPts val="2600"/>
        </a:spcBef>
        <a:spcAft>
          <a:spcPct val="0"/>
        </a:spcAft>
        <a:buChar char="–"/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/>
        </a:defRPr>
      </a:lvl4pPr>
      <a:lvl5pPr marL="2057400" indent="-228600" algn="ctr" rtl="0" eaLnBrk="0" fontAlgn="base" hangingPunct="0">
        <a:spcBef>
          <a:spcPts val="2600"/>
        </a:spcBef>
        <a:spcAft>
          <a:spcPct val="0"/>
        </a:spcAft>
        <a:buChar char="»"/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/>
        </a:defRPr>
      </a:lvl5pPr>
      <a:lvl6pPr marL="4572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6pPr>
      <a:lvl7pPr marL="9144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3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grpSp>
        <p:nvGrpSpPr>
          <p:cNvPr id="18440" name="Group 14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16391" name="Freeform 7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8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6393" name="Freeform 9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6394" name="Freeform 10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6395" name="Freeform 11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6396" name="Freeform 12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6397" name="Freeform 13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16399" name="Text Box 1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C327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94A5DC53-297B-445B-8DA4-6052B2106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>
            <a:off x="177800" y="5673725"/>
            <a:ext cx="98298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flipH="1">
            <a:off x="10006013" y="647700"/>
            <a:ext cx="0" cy="85979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 flipH="1">
            <a:off x="6729413" y="2857500"/>
            <a:ext cx="0" cy="28194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 flipH="1">
            <a:off x="3452813" y="2857500"/>
            <a:ext cx="0" cy="63881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>
            <a:off x="177800" y="2854325"/>
            <a:ext cx="98298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Helvetica Neue Ligh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44500" indent="-444500" algn="l" rtl="0" eaLnBrk="0" fontAlgn="base" hangingPunct="0">
        <a:spcBef>
          <a:spcPts val="2600"/>
        </a:spcBef>
        <a:spcAft>
          <a:spcPct val="0"/>
        </a:spcAft>
        <a:buSzPct val="124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1pPr>
      <a:lvl2pPr marL="889000" indent="-444500" algn="l" rtl="0" eaLnBrk="0" fontAlgn="base" hangingPunct="0">
        <a:spcBef>
          <a:spcPts val="2600"/>
        </a:spcBef>
        <a:spcAft>
          <a:spcPct val="0"/>
        </a:spcAft>
        <a:buSzPct val="12400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2pPr>
      <a:lvl3pPr marL="1333500" indent="-444500" algn="l" rtl="0" eaLnBrk="0" fontAlgn="base" hangingPunct="0">
        <a:spcBef>
          <a:spcPts val="2600"/>
        </a:spcBef>
        <a:spcAft>
          <a:spcPct val="0"/>
        </a:spcAft>
        <a:buSzPct val="124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3pPr>
      <a:lvl4pPr marL="1778000" indent="-444500" algn="l" rtl="0" eaLnBrk="0" fontAlgn="base" hangingPunct="0">
        <a:spcBef>
          <a:spcPts val="2600"/>
        </a:spcBef>
        <a:spcAft>
          <a:spcPct val="0"/>
        </a:spcAft>
        <a:buSzPct val="124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4pPr>
      <a:lvl5pPr marL="2222500" indent="-444500" algn="l" rtl="0" eaLnBrk="0" fontAlgn="base" hangingPunct="0">
        <a:spcBef>
          <a:spcPts val="2600"/>
        </a:spcBef>
        <a:spcAft>
          <a:spcPct val="0"/>
        </a:spcAft>
        <a:buSzPct val="124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5pPr>
      <a:lvl6pPr marL="2679700" indent="-444500" algn="l" rtl="0" fontAlgn="base">
        <a:spcBef>
          <a:spcPts val="2600"/>
        </a:spcBef>
        <a:spcAft>
          <a:spcPct val="0"/>
        </a:spcAft>
        <a:buSzPct val="124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3136900" indent="-444500" algn="l" rtl="0" fontAlgn="base">
        <a:spcBef>
          <a:spcPts val="2600"/>
        </a:spcBef>
        <a:spcAft>
          <a:spcPct val="0"/>
        </a:spcAft>
        <a:buSzPct val="124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3594100" indent="-444500" algn="l" rtl="0" fontAlgn="base">
        <a:spcBef>
          <a:spcPts val="2600"/>
        </a:spcBef>
        <a:spcAft>
          <a:spcPct val="0"/>
        </a:spcAft>
        <a:buSzPct val="124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4051300" indent="-444500" algn="l" rtl="0" fontAlgn="base">
        <a:spcBef>
          <a:spcPts val="2600"/>
        </a:spcBef>
        <a:spcAft>
          <a:spcPct val="0"/>
        </a:spcAft>
        <a:buSzPct val="124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266700" y="2946400"/>
            <a:ext cx="12471400" cy="6210300"/>
          </a:xfrm>
          <a:prstGeom prst="rect">
            <a:avLst/>
          </a:prstGeom>
          <a:solidFill>
            <a:srgbClr val="A9008D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4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>
            <a:off x="177800" y="28543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grpSp>
        <p:nvGrpSpPr>
          <p:cNvPr id="19466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17417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7419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4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7421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7422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17423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17425" name="Text Box 1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C327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BC80B7A3-B991-4034-9750-2E4AFACC8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9468" name="Rectangle 18"/>
          <p:cNvSpPr>
            <a:spLocks noChangeArrowheads="1"/>
          </p:cNvSpPr>
          <p:nvPr>
            <p:ph type="title"/>
          </p:nvPr>
        </p:nvSpPr>
        <p:spPr bwMode="auto">
          <a:xfrm>
            <a:off x="609600" y="3289300"/>
            <a:ext cx="11785600" cy="551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600"/>
        </a:spcBef>
        <a:spcAft>
          <a:spcPct val="0"/>
        </a:spcAft>
        <a:buChar char="•"/>
        <a:defRPr sz="2800">
          <a:solidFill>
            <a:srgbClr val="FFFFFF"/>
          </a:solidFill>
          <a:latin typeface="+mn-lt"/>
          <a:ea typeface="+mn-ea"/>
          <a:cs typeface="+mn-cs"/>
          <a:sym typeface="Helvetica Neue Light"/>
        </a:defRPr>
      </a:lvl1pPr>
      <a:lvl2pPr marL="742950" indent="-285750" algn="l" rtl="0" eaLnBrk="0" fontAlgn="base" hangingPunct="0">
        <a:spcBef>
          <a:spcPts val="2600"/>
        </a:spcBef>
        <a:spcAft>
          <a:spcPct val="0"/>
        </a:spcAft>
        <a:buChar char="–"/>
        <a:defRPr sz="2600">
          <a:solidFill>
            <a:srgbClr val="FFFFFF"/>
          </a:solidFill>
          <a:latin typeface="+mn-lt"/>
          <a:ea typeface="+mn-ea"/>
          <a:cs typeface="+mn-cs"/>
          <a:sym typeface="Helvetica Neue Light"/>
        </a:defRPr>
      </a:lvl2pPr>
      <a:lvl3pPr marL="1143000" indent="-228600" algn="l" rtl="0" eaLnBrk="0" fontAlgn="base" hangingPunct="0">
        <a:spcBef>
          <a:spcPts val="26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Helvetica Neue Light"/>
        </a:defRPr>
      </a:lvl3pPr>
      <a:lvl4pPr marL="1600200" indent="-228600" algn="l" rtl="0" eaLnBrk="0" fontAlgn="base" hangingPunct="0">
        <a:spcBef>
          <a:spcPts val="2600"/>
        </a:spcBef>
        <a:spcAft>
          <a:spcPct val="0"/>
        </a:spcAft>
        <a:buChar char="–"/>
        <a:defRPr sz="2200">
          <a:solidFill>
            <a:srgbClr val="FFFFFF"/>
          </a:solidFill>
          <a:latin typeface="+mn-lt"/>
          <a:ea typeface="+mn-ea"/>
          <a:cs typeface="+mn-cs"/>
          <a:sym typeface="Helvetica Neue Light"/>
        </a:defRPr>
      </a:lvl4pPr>
      <a:lvl5pPr marL="2057400" indent="-228600" algn="l" rtl="0" eaLnBrk="0" fontAlgn="base" hangingPunct="0">
        <a:spcBef>
          <a:spcPts val="2600"/>
        </a:spcBef>
        <a:spcAft>
          <a:spcPct val="0"/>
        </a:spcAft>
        <a:buChar char="»"/>
        <a:defRPr sz="2200">
          <a:solidFill>
            <a:srgbClr val="FFFFFF"/>
          </a:solidFill>
          <a:latin typeface="+mn-lt"/>
          <a:ea typeface="+mn-ea"/>
          <a:cs typeface="+mn-cs"/>
          <a:sym typeface="Helvetica Neue Light"/>
        </a:defRPr>
      </a:lvl5pPr>
      <a:lvl6pPr marL="4572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3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grpSp>
        <p:nvGrpSpPr>
          <p:cNvPr id="2056" name="Group 14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2055" name="Freeform 7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8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2058" name="Freeform 10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2059" name="Freeform 11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2060" name="Freeform 12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2061" name="Freeform 13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2063" name="Text Box 1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C327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9A65B0CE-15EA-4568-8F98-3DDC91C0E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64" name="Rectangle 16"/>
          <p:cNvSpPr>
            <a:spLocks/>
          </p:cNvSpPr>
          <p:nvPr/>
        </p:nvSpPr>
        <p:spPr bwMode="auto">
          <a:xfrm>
            <a:off x="266700" y="3886200"/>
            <a:ext cx="9029700" cy="2032000"/>
          </a:xfrm>
          <a:prstGeom prst="rect">
            <a:avLst/>
          </a:prstGeom>
          <a:solidFill>
            <a:srgbClr val="B0008C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065" name="Line 17"/>
          <p:cNvSpPr>
            <a:spLocks noChangeShapeType="1"/>
          </p:cNvSpPr>
          <p:nvPr/>
        </p:nvSpPr>
        <p:spPr bwMode="auto">
          <a:xfrm>
            <a:off x="177800" y="3794125"/>
            <a:ext cx="92456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>
            <a:off x="177800" y="6003925"/>
            <a:ext cx="92456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067" name="Line 19"/>
          <p:cNvSpPr>
            <a:spLocks noChangeShapeType="1"/>
          </p:cNvSpPr>
          <p:nvPr/>
        </p:nvSpPr>
        <p:spPr bwMode="auto">
          <a:xfrm flipH="1">
            <a:off x="9396413" y="3810000"/>
            <a:ext cx="1587" cy="21971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2062" name="Rectangle 20"/>
          <p:cNvSpPr>
            <a:spLocks noChangeArrowheads="1"/>
          </p:cNvSpPr>
          <p:nvPr>
            <p:ph type="title"/>
          </p:nvPr>
        </p:nvSpPr>
        <p:spPr bwMode="auto">
          <a:xfrm>
            <a:off x="609600" y="4229100"/>
            <a:ext cx="8369300" cy="134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</p:sldLayoutIdLst>
  <p:transition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5pPr>
      <a:lvl6pPr marL="457200" algn="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44500" indent="-444500" algn="l" rtl="0" eaLnBrk="0" fontAlgn="base" hangingPunct="0">
        <a:spcBef>
          <a:spcPts val="2600"/>
        </a:spcBef>
        <a:spcAft>
          <a:spcPct val="0"/>
        </a:spcAft>
        <a:buSzPct val="124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1pPr>
      <a:lvl2pPr marL="889000" indent="-444500" algn="l" rtl="0" eaLnBrk="0" fontAlgn="base" hangingPunct="0">
        <a:spcBef>
          <a:spcPts val="2600"/>
        </a:spcBef>
        <a:spcAft>
          <a:spcPct val="0"/>
        </a:spcAft>
        <a:buSzPct val="12400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2pPr>
      <a:lvl3pPr marL="1333500" indent="-444500" algn="l" rtl="0" eaLnBrk="0" fontAlgn="base" hangingPunct="0">
        <a:spcBef>
          <a:spcPts val="2600"/>
        </a:spcBef>
        <a:spcAft>
          <a:spcPct val="0"/>
        </a:spcAft>
        <a:buSzPct val="124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3pPr>
      <a:lvl4pPr marL="1778000" indent="-444500" algn="l" rtl="0" eaLnBrk="0" fontAlgn="base" hangingPunct="0">
        <a:spcBef>
          <a:spcPts val="2600"/>
        </a:spcBef>
        <a:spcAft>
          <a:spcPct val="0"/>
        </a:spcAft>
        <a:buSzPct val="124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4pPr>
      <a:lvl5pPr marL="2222500" indent="-444500" algn="l" rtl="0" eaLnBrk="0" fontAlgn="base" hangingPunct="0">
        <a:spcBef>
          <a:spcPts val="2600"/>
        </a:spcBef>
        <a:spcAft>
          <a:spcPct val="0"/>
        </a:spcAft>
        <a:buSzPct val="124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5pPr>
      <a:lvl6pPr marL="2679700" indent="-444500" algn="l" rtl="0" fontAlgn="base">
        <a:spcBef>
          <a:spcPts val="2600"/>
        </a:spcBef>
        <a:spcAft>
          <a:spcPct val="0"/>
        </a:spcAft>
        <a:buSzPct val="124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3136900" indent="-444500" algn="l" rtl="0" fontAlgn="base">
        <a:spcBef>
          <a:spcPts val="2600"/>
        </a:spcBef>
        <a:spcAft>
          <a:spcPct val="0"/>
        </a:spcAft>
        <a:buSzPct val="124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3594100" indent="-444500" algn="l" rtl="0" fontAlgn="base">
        <a:spcBef>
          <a:spcPts val="2600"/>
        </a:spcBef>
        <a:spcAft>
          <a:spcPct val="0"/>
        </a:spcAft>
        <a:buSzPct val="124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4051300" indent="-444500" algn="l" rtl="0" fontAlgn="base">
        <a:spcBef>
          <a:spcPts val="2600"/>
        </a:spcBef>
        <a:spcAft>
          <a:spcPct val="0"/>
        </a:spcAft>
        <a:buSzPct val="124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/>
          </p:cNvSpPr>
          <p:nvPr/>
        </p:nvSpPr>
        <p:spPr bwMode="auto">
          <a:xfrm>
            <a:off x="266700" y="736600"/>
            <a:ext cx="12471400" cy="2032000"/>
          </a:xfrm>
          <a:prstGeom prst="rect">
            <a:avLst/>
          </a:prstGeom>
          <a:solidFill>
            <a:srgbClr val="AF008A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4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177800" y="28543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grpSp>
        <p:nvGrpSpPr>
          <p:cNvPr id="3082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3081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4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5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3085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3086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3087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3083" name="Rectangle 17"/>
          <p:cNvSpPr>
            <a:spLocks noChangeArrowheads="1"/>
          </p:cNvSpPr>
          <p:nvPr>
            <p:ph type="title"/>
          </p:nvPr>
        </p:nvSpPr>
        <p:spPr bwMode="auto">
          <a:xfrm>
            <a:off x="609600" y="1079500"/>
            <a:ext cx="11785600" cy="134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title style</a:t>
            </a:r>
          </a:p>
        </p:txBody>
      </p:sp>
      <p:sp>
        <p:nvSpPr>
          <p:cNvPr id="3084" name="Rectangle 18"/>
          <p:cNvSpPr>
            <a:spLocks noChangeArrowheads="1"/>
          </p:cNvSpPr>
          <p:nvPr>
            <p:ph type="body" idx="1"/>
          </p:nvPr>
        </p:nvSpPr>
        <p:spPr bwMode="auto">
          <a:xfrm>
            <a:off x="2324100" y="3289300"/>
            <a:ext cx="5118100" cy="551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/>
              </a:rPr>
              <a:t>Second level</a:t>
            </a:r>
          </a:p>
          <a:p>
            <a:pPr lvl="2"/>
            <a:r>
              <a:rPr lang="en-US" smtClean="0">
                <a:sym typeface="Helvetica Neue Light"/>
              </a:rPr>
              <a:t>Third level</a:t>
            </a:r>
          </a:p>
          <a:p>
            <a:pPr lvl="3"/>
            <a:r>
              <a:rPr lang="en-US" smtClean="0">
                <a:sym typeface="Helvetica Neue Light"/>
              </a:rPr>
              <a:t>Fourth level</a:t>
            </a:r>
          </a:p>
          <a:p>
            <a:pPr lvl="4"/>
            <a:r>
              <a:rPr lang="en-US" smtClean="0">
                <a:sym typeface="Helvetica Neue Light"/>
              </a:rPr>
              <a:t>Fifth level</a:t>
            </a:r>
          </a:p>
        </p:txBody>
      </p:sp>
      <p:sp>
        <p:nvSpPr>
          <p:cNvPr id="3091" name="Text Box 19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C327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C6C9BABE-606D-4D25-B75A-7B1FE2149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92" name="Line 20"/>
          <p:cNvSpPr>
            <a:spLocks noChangeShapeType="1"/>
          </p:cNvSpPr>
          <p:nvPr/>
        </p:nvSpPr>
        <p:spPr bwMode="auto">
          <a:xfrm flipH="1">
            <a:off x="7999413" y="2870200"/>
            <a:ext cx="0" cy="63754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3093" name="Line 21"/>
          <p:cNvSpPr>
            <a:spLocks noChangeShapeType="1"/>
          </p:cNvSpPr>
          <p:nvPr/>
        </p:nvSpPr>
        <p:spPr bwMode="auto">
          <a:xfrm flipH="1">
            <a:off x="1725613" y="2870200"/>
            <a:ext cx="0" cy="63754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  <p:sldLayoutId id="2147484283" r:id="rId10"/>
    <p:sldLayoutId id="21474842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6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1pPr>
      <a:lvl2pPr marL="742950" indent="-285750" algn="l" rtl="0" eaLnBrk="0" fontAlgn="base" hangingPunct="0">
        <a:spcBef>
          <a:spcPts val="26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2pPr>
      <a:lvl3pPr marL="1143000" indent="-228600" algn="l" rtl="0" eaLnBrk="0" fontAlgn="base" hangingPunct="0">
        <a:spcBef>
          <a:spcPts val="26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3pPr>
      <a:lvl4pPr marL="1600200" indent="-228600" algn="l" rtl="0" eaLnBrk="0" fontAlgn="base" hangingPunct="0">
        <a:spcBef>
          <a:spcPts val="26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4pPr>
      <a:lvl5pPr marL="2057400" indent="-228600" algn="l" rtl="0" eaLnBrk="0" fontAlgn="base" hangingPunct="0">
        <a:spcBef>
          <a:spcPts val="26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5pPr>
      <a:lvl6pPr marL="4572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/>
          </p:cNvSpPr>
          <p:nvPr/>
        </p:nvSpPr>
        <p:spPr bwMode="auto">
          <a:xfrm>
            <a:off x="266700" y="736600"/>
            <a:ext cx="12471400" cy="2032000"/>
          </a:xfrm>
          <a:prstGeom prst="rect">
            <a:avLst/>
          </a:prstGeom>
          <a:solidFill>
            <a:srgbClr val="AB0089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4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177800" y="28543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grpSp>
        <p:nvGrpSpPr>
          <p:cNvPr id="4106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5129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4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5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5134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4107" name="Rectangle 17"/>
          <p:cNvSpPr>
            <a:spLocks noChangeArrowheads="1"/>
          </p:cNvSpPr>
          <p:nvPr>
            <p:ph type="title"/>
          </p:nvPr>
        </p:nvSpPr>
        <p:spPr bwMode="auto">
          <a:xfrm>
            <a:off x="609600" y="1079500"/>
            <a:ext cx="11785600" cy="134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title style</a:t>
            </a:r>
          </a:p>
        </p:txBody>
      </p:sp>
      <p:sp>
        <p:nvSpPr>
          <p:cNvPr id="5138" name="Text Box 1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C327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67ECD269-5745-4874-952F-7E2A725F5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9" name="Rectangle 19"/>
          <p:cNvSpPr>
            <a:spLocks noChangeArrowheads="1"/>
          </p:cNvSpPr>
          <p:nvPr>
            <p:ph type="body" idx="1"/>
          </p:nvPr>
        </p:nvSpPr>
        <p:spPr bwMode="auto">
          <a:xfrm>
            <a:off x="8420100" y="3289300"/>
            <a:ext cx="3975100" cy="551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/>
              </a:rPr>
              <a:t>Second level</a:t>
            </a:r>
          </a:p>
          <a:p>
            <a:pPr lvl="2"/>
            <a:r>
              <a:rPr lang="en-US" smtClean="0">
                <a:sym typeface="Helvetica Neue Light"/>
              </a:rPr>
              <a:t>Third level</a:t>
            </a:r>
          </a:p>
          <a:p>
            <a:pPr lvl="3"/>
            <a:r>
              <a:rPr lang="en-US" smtClean="0">
                <a:sym typeface="Helvetica Neue Light"/>
              </a:rPr>
              <a:t>Fourth level</a:t>
            </a:r>
          </a:p>
          <a:p>
            <a:pPr lvl="4"/>
            <a:r>
              <a:rPr lang="en-US" smtClean="0">
                <a:sym typeface="Helvetica Neue Light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6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1pPr>
      <a:lvl2pPr marL="742950" indent="-285750" algn="l" rtl="0" eaLnBrk="0" fontAlgn="base" hangingPunct="0">
        <a:spcBef>
          <a:spcPts val="26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2pPr>
      <a:lvl3pPr marL="1143000" indent="-228600" algn="l" rtl="0" eaLnBrk="0" fontAlgn="base" hangingPunct="0">
        <a:spcBef>
          <a:spcPts val="26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3pPr>
      <a:lvl4pPr marL="1600200" indent="-228600" algn="l" rtl="0" eaLnBrk="0" fontAlgn="base" hangingPunct="0">
        <a:spcBef>
          <a:spcPts val="26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4pPr>
      <a:lvl5pPr marL="2057400" indent="-228600" algn="l" rtl="0" eaLnBrk="0" fontAlgn="base" hangingPunct="0">
        <a:spcBef>
          <a:spcPts val="26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5pPr>
      <a:lvl6pPr marL="4572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/>
          </p:cNvSpPr>
          <p:nvPr/>
        </p:nvSpPr>
        <p:spPr bwMode="auto">
          <a:xfrm>
            <a:off x="266700" y="736600"/>
            <a:ext cx="12471400" cy="2032000"/>
          </a:xfrm>
          <a:prstGeom prst="rect">
            <a:avLst/>
          </a:prstGeom>
          <a:solidFill>
            <a:srgbClr val="AB0089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4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177800" y="28543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grpSp>
        <p:nvGrpSpPr>
          <p:cNvPr id="5130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5129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4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5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5134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5131" name="Rectangle 17"/>
          <p:cNvSpPr>
            <a:spLocks noChangeArrowheads="1"/>
          </p:cNvSpPr>
          <p:nvPr>
            <p:ph type="title"/>
          </p:nvPr>
        </p:nvSpPr>
        <p:spPr bwMode="auto">
          <a:xfrm>
            <a:off x="609600" y="1079500"/>
            <a:ext cx="11785600" cy="134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title style</a:t>
            </a:r>
          </a:p>
        </p:txBody>
      </p:sp>
      <p:sp>
        <p:nvSpPr>
          <p:cNvPr id="5138" name="Text Box 1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C327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0846AF33-E830-4B82-A0FB-B397BA29EE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33" name="Rectangle 19"/>
          <p:cNvSpPr>
            <a:spLocks noChangeArrowheads="1"/>
          </p:cNvSpPr>
          <p:nvPr>
            <p:ph type="body" idx="1"/>
          </p:nvPr>
        </p:nvSpPr>
        <p:spPr bwMode="auto">
          <a:xfrm>
            <a:off x="8420100" y="3289300"/>
            <a:ext cx="3975100" cy="551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/>
              </a:rPr>
              <a:t>Second level</a:t>
            </a:r>
          </a:p>
          <a:p>
            <a:pPr lvl="2"/>
            <a:r>
              <a:rPr lang="en-US" smtClean="0">
                <a:sym typeface="Helvetica Neue Light"/>
              </a:rPr>
              <a:t>Third level</a:t>
            </a:r>
          </a:p>
          <a:p>
            <a:pPr lvl="3"/>
            <a:r>
              <a:rPr lang="en-US" smtClean="0">
                <a:sym typeface="Helvetica Neue Light"/>
              </a:rPr>
              <a:t>Fourth level</a:t>
            </a:r>
          </a:p>
          <a:p>
            <a:pPr lvl="4"/>
            <a:r>
              <a:rPr lang="en-US" smtClean="0">
                <a:sym typeface="Helvetica Neue Light"/>
              </a:rPr>
              <a:t>Fifth level</a:t>
            </a:r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auto">
          <a:xfrm flipH="1">
            <a:off x="7986713" y="2870200"/>
            <a:ext cx="1587" cy="63754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302" r:id="rId7"/>
    <p:sldLayoutId id="2147484303" r:id="rId8"/>
    <p:sldLayoutId id="2147484304" r:id="rId9"/>
    <p:sldLayoutId id="2147484305" r:id="rId10"/>
    <p:sldLayoutId id="214748430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6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1pPr>
      <a:lvl2pPr marL="742950" indent="-285750" algn="l" rtl="0" eaLnBrk="0" fontAlgn="base" hangingPunct="0">
        <a:spcBef>
          <a:spcPts val="26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2pPr>
      <a:lvl3pPr marL="1143000" indent="-228600" algn="l" rtl="0" eaLnBrk="0" fontAlgn="base" hangingPunct="0">
        <a:spcBef>
          <a:spcPts val="26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3pPr>
      <a:lvl4pPr marL="1600200" indent="-228600" algn="l" rtl="0" eaLnBrk="0" fontAlgn="base" hangingPunct="0">
        <a:spcBef>
          <a:spcPts val="26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4pPr>
      <a:lvl5pPr marL="2057400" indent="-228600" algn="l" rtl="0" eaLnBrk="0" fontAlgn="base" hangingPunct="0">
        <a:spcBef>
          <a:spcPts val="26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5pPr>
      <a:lvl6pPr marL="4572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/>
          </p:cNvSpPr>
          <p:nvPr/>
        </p:nvSpPr>
        <p:spPr bwMode="auto">
          <a:xfrm>
            <a:off x="266700" y="736600"/>
            <a:ext cx="12471400" cy="2032000"/>
          </a:xfrm>
          <a:prstGeom prst="rect">
            <a:avLst/>
          </a:prstGeom>
          <a:solidFill>
            <a:srgbClr val="AB0089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4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177800" y="28543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grpSp>
        <p:nvGrpSpPr>
          <p:cNvPr id="6154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5129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4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5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5134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6155" name="Rectangle 17"/>
          <p:cNvSpPr>
            <a:spLocks noChangeArrowheads="1"/>
          </p:cNvSpPr>
          <p:nvPr>
            <p:ph type="title"/>
          </p:nvPr>
        </p:nvSpPr>
        <p:spPr bwMode="auto">
          <a:xfrm>
            <a:off x="609600" y="1079500"/>
            <a:ext cx="11785600" cy="134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title style</a:t>
            </a:r>
          </a:p>
        </p:txBody>
      </p:sp>
      <p:sp>
        <p:nvSpPr>
          <p:cNvPr id="5138" name="Text Box 1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C327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A29C71C0-4A14-4F50-BA21-38F163F03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7" name="Rectangle 19"/>
          <p:cNvSpPr>
            <a:spLocks noChangeArrowheads="1"/>
          </p:cNvSpPr>
          <p:nvPr>
            <p:ph type="body" idx="1"/>
          </p:nvPr>
        </p:nvSpPr>
        <p:spPr bwMode="auto">
          <a:xfrm>
            <a:off x="8420100" y="3289300"/>
            <a:ext cx="3975100" cy="551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/>
              </a:rPr>
              <a:t>Second level</a:t>
            </a:r>
          </a:p>
          <a:p>
            <a:pPr lvl="2"/>
            <a:r>
              <a:rPr lang="en-US" smtClean="0">
                <a:sym typeface="Helvetica Neue Light"/>
              </a:rPr>
              <a:t>Third level</a:t>
            </a:r>
          </a:p>
          <a:p>
            <a:pPr lvl="3"/>
            <a:r>
              <a:rPr lang="en-US" smtClean="0">
                <a:sym typeface="Helvetica Neue Light"/>
              </a:rPr>
              <a:t>Fourth level</a:t>
            </a:r>
          </a:p>
          <a:p>
            <a:pPr lvl="4"/>
            <a:r>
              <a:rPr lang="en-US" smtClean="0">
                <a:sym typeface="Helvetica Neue Light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6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1pPr>
      <a:lvl2pPr marL="742950" indent="-285750" algn="l" rtl="0" eaLnBrk="0" fontAlgn="base" hangingPunct="0">
        <a:spcBef>
          <a:spcPts val="26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2pPr>
      <a:lvl3pPr marL="1143000" indent="-228600" algn="l" rtl="0" eaLnBrk="0" fontAlgn="base" hangingPunct="0">
        <a:spcBef>
          <a:spcPts val="26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3pPr>
      <a:lvl4pPr marL="1600200" indent="-228600" algn="l" rtl="0" eaLnBrk="0" fontAlgn="base" hangingPunct="0">
        <a:spcBef>
          <a:spcPts val="26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4pPr>
      <a:lvl5pPr marL="2057400" indent="-228600" algn="l" rtl="0" eaLnBrk="0" fontAlgn="base" hangingPunct="0">
        <a:spcBef>
          <a:spcPts val="26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5pPr>
      <a:lvl6pPr marL="4572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266700" y="6515100"/>
            <a:ext cx="12471400" cy="2641600"/>
          </a:xfrm>
          <a:prstGeom prst="rect">
            <a:avLst/>
          </a:prstGeom>
          <a:solidFill>
            <a:srgbClr val="FEFFFE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177800" y="64103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5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grpSp>
        <p:nvGrpSpPr>
          <p:cNvPr id="7178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6153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6155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4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6157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6158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6159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6161" name="Text Box 1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C327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ECA2FCEC-BED7-4391-95F1-EB6B91EE9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180" name="Rectangle 18"/>
          <p:cNvSpPr>
            <a:spLocks noChangeArrowheads="1"/>
          </p:cNvSpPr>
          <p:nvPr>
            <p:ph type="title"/>
          </p:nvPr>
        </p:nvSpPr>
        <p:spPr bwMode="auto">
          <a:xfrm>
            <a:off x="609600" y="6845300"/>
            <a:ext cx="11785600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4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1pPr>
      <a:lvl2pPr marL="742950" indent="-285750" algn="l" rtl="0" eaLnBrk="0" fontAlgn="base" hangingPunct="0">
        <a:spcBef>
          <a:spcPts val="24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2pPr>
      <a:lvl3pPr marL="1143000" indent="-228600" algn="l" rtl="0" eaLnBrk="0" fontAlgn="base" hangingPunct="0">
        <a:spcBef>
          <a:spcPts val="24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3pPr>
      <a:lvl4pPr marL="1600200" indent="-228600" algn="l" rtl="0" eaLnBrk="0" fontAlgn="base" hangingPunct="0">
        <a:spcBef>
          <a:spcPts val="24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4pPr>
      <a:lvl5pPr marL="2057400" indent="-228600" algn="l" rtl="0" eaLnBrk="0" fontAlgn="base" hangingPunct="0">
        <a:spcBef>
          <a:spcPts val="24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5pPr>
      <a:lvl6pPr marL="4572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266700" y="6515100"/>
            <a:ext cx="12471400" cy="2641600"/>
          </a:xfrm>
          <a:prstGeom prst="rect">
            <a:avLst/>
          </a:prstGeom>
          <a:solidFill>
            <a:srgbClr val="FEFFFE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5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grpSp>
        <p:nvGrpSpPr>
          <p:cNvPr id="8201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6153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6155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4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6157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6158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6159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6161" name="Text Box 1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C327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322EF1E4-F682-41DC-B725-6F3BD3640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03" name="Rectangle 18"/>
          <p:cNvSpPr>
            <a:spLocks noChangeArrowheads="1"/>
          </p:cNvSpPr>
          <p:nvPr>
            <p:ph type="title"/>
          </p:nvPr>
        </p:nvSpPr>
        <p:spPr bwMode="auto">
          <a:xfrm>
            <a:off x="609600" y="6845300"/>
            <a:ext cx="11785600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4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1pPr>
      <a:lvl2pPr marL="742950" indent="-285750" algn="l" rtl="0" eaLnBrk="0" fontAlgn="base" hangingPunct="0">
        <a:spcBef>
          <a:spcPts val="24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2pPr>
      <a:lvl3pPr marL="1143000" indent="-228600" algn="l" rtl="0" eaLnBrk="0" fontAlgn="base" hangingPunct="0">
        <a:spcBef>
          <a:spcPts val="24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3pPr>
      <a:lvl4pPr marL="1600200" indent="-228600" algn="l" rtl="0" eaLnBrk="0" fontAlgn="base" hangingPunct="0">
        <a:spcBef>
          <a:spcPts val="24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4pPr>
      <a:lvl5pPr marL="2057400" indent="-228600" algn="l" rtl="0" eaLnBrk="0" fontAlgn="base" hangingPunct="0">
        <a:spcBef>
          <a:spcPts val="24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/>
        </a:defRPr>
      </a:lvl5pPr>
      <a:lvl6pPr marL="4572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4546600" y="736600"/>
            <a:ext cx="8191500" cy="8420100"/>
          </a:xfrm>
          <a:prstGeom prst="rect">
            <a:avLst/>
          </a:prstGeom>
          <a:solidFill>
            <a:srgbClr val="B0008B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4443413" y="647700"/>
            <a:ext cx="0" cy="85979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177800" y="6413500"/>
            <a:ext cx="4265613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6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grpSp>
        <p:nvGrpSpPr>
          <p:cNvPr id="9227" name="Group 17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7178" name="Freeform 10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11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7180" name="Freeform 12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4" name="Freeform 13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5" name="Freeform 14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7183" name="Freeform 15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7184" name="Freeform 16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7186" name="Text Box 1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C327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E155D9E4-616C-4BD3-BA58-4643F72EE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9" name="Rectangle 19"/>
          <p:cNvSpPr>
            <a:spLocks noChangeArrowheads="1"/>
          </p:cNvSpPr>
          <p:nvPr>
            <p:ph type="title"/>
          </p:nvPr>
        </p:nvSpPr>
        <p:spPr bwMode="auto">
          <a:xfrm>
            <a:off x="4876800" y="1079500"/>
            <a:ext cx="7518400" cy="203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title style</a:t>
            </a:r>
          </a:p>
        </p:txBody>
      </p:sp>
      <p:sp>
        <p:nvSpPr>
          <p:cNvPr id="9230" name="Rectangle 20"/>
          <p:cNvSpPr>
            <a:spLocks noChangeArrowheads="1"/>
          </p:cNvSpPr>
          <p:nvPr>
            <p:ph type="body" idx="1"/>
          </p:nvPr>
        </p:nvSpPr>
        <p:spPr bwMode="auto">
          <a:xfrm>
            <a:off x="4876800" y="3302000"/>
            <a:ext cx="7518400" cy="551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/>
              </a:rPr>
              <a:t>Second level</a:t>
            </a:r>
          </a:p>
          <a:p>
            <a:pPr lvl="2"/>
            <a:r>
              <a:rPr lang="en-US" smtClean="0">
                <a:sym typeface="Helvetica Neue Light"/>
              </a:rPr>
              <a:t>Third level</a:t>
            </a:r>
          </a:p>
          <a:p>
            <a:pPr lvl="3"/>
            <a:r>
              <a:rPr lang="en-US" smtClean="0">
                <a:sym typeface="Helvetica Neue Light"/>
              </a:rPr>
              <a:t>Fourth level</a:t>
            </a:r>
          </a:p>
          <a:p>
            <a:pPr lvl="4"/>
            <a:r>
              <a:rPr lang="en-US" smtClean="0">
                <a:sym typeface="Helvetica Neue Light"/>
              </a:rPr>
              <a:t>Fifth level</a:t>
            </a:r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177800" y="3530600"/>
            <a:ext cx="4265613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600"/>
        </a:spcBef>
        <a:spcAft>
          <a:spcPct val="0"/>
        </a:spcAft>
        <a:buChar char="•"/>
        <a:defRPr sz="2800">
          <a:solidFill>
            <a:srgbClr val="FFFFFF"/>
          </a:solidFill>
          <a:latin typeface="+mn-lt"/>
          <a:ea typeface="+mn-ea"/>
          <a:cs typeface="+mn-cs"/>
          <a:sym typeface="Helvetica Neue Light"/>
        </a:defRPr>
      </a:lvl1pPr>
      <a:lvl2pPr marL="742950" indent="-285750" algn="l" rtl="0" eaLnBrk="0" fontAlgn="base" hangingPunct="0">
        <a:spcBef>
          <a:spcPts val="2600"/>
        </a:spcBef>
        <a:spcAft>
          <a:spcPct val="0"/>
        </a:spcAft>
        <a:buChar char="–"/>
        <a:defRPr sz="2600">
          <a:solidFill>
            <a:srgbClr val="FFFFFF"/>
          </a:solidFill>
          <a:latin typeface="+mn-lt"/>
          <a:ea typeface="+mn-ea"/>
          <a:cs typeface="+mn-cs"/>
          <a:sym typeface="Helvetica Neue Light"/>
        </a:defRPr>
      </a:lvl2pPr>
      <a:lvl3pPr marL="1143000" indent="-228600" algn="l" rtl="0" eaLnBrk="0" fontAlgn="base" hangingPunct="0">
        <a:spcBef>
          <a:spcPts val="26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Helvetica Neue Light"/>
        </a:defRPr>
      </a:lvl3pPr>
      <a:lvl4pPr marL="1600200" indent="-228600" algn="l" rtl="0" eaLnBrk="0" fontAlgn="base" hangingPunct="0">
        <a:spcBef>
          <a:spcPts val="2600"/>
        </a:spcBef>
        <a:spcAft>
          <a:spcPct val="0"/>
        </a:spcAft>
        <a:buChar char="–"/>
        <a:defRPr sz="2200">
          <a:solidFill>
            <a:srgbClr val="FFFFFF"/>
          </a:solidFill>
          <a:latin typeface="+mn-lt"/>
          <a:ea typeface="+mn-ea"/>
          <a:cs typeface="+mn-cs"/>
          <a:sym typeface="Helvetica Neue Light"/>
        </a:defRPr>
      </a:lvl4pPr>
      <a:lvl5pPr marL="2057400" indent="-228600" algn="l" rtl="0" eaLnBrk="0" fontAlgn="base" hangingPunct="0">
        <a:spcBef>
          <a:spcPts val="2600"/>
        </a:spcBef>
        <a:spcAft>
          <a:spcPct val="0"/>
        </a:spcAft>
        <a:buChar char="»"/>
        <a:defRPr sz="2200">
          <a:solidFill>
            <a:srgbClr val="FFFFFF"/>
          </a:solidFill>
          <a:latin typeface="+mn-lt"/>
          <a:ea typeface="+mn-ea"/>
          <a:cs typeface="+mn-cs"/>
          <a:sym typeface="Helvetica Neue Light"/>
        </a:defRPr>
      </a:lvl5pPr>
      <a:lvl6pPr marL="4572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139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38.xml"/><Relationship Id="rId1" Type="http://schemas.openxmlformats.org/officeDocument/2006/relationships/themeOverride" Target="../theme/themeOverr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39.xml"/><Relationship Id="rId1" Type="http://schemas.openxmlformats.org/officeDocument/2006/relationships/themeOverride" Target="../theme/themeOverride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stroldrive.ru/" TargetMode="External"/><Relationship Id="rId2" Type="http://schemas.openxmlformats.org/officeDocument/2006/relationships/slideLayout" Target="../slideLayouts/slideLayout149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38.xml"/><Relationship Id="rId1" Type="http://schemas.openxmlformats.org/officeDocument/2006/relationships/themeOverride" Target="../theme/themeOverrid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138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138.xml"/><Relationship Id="rId1" Type="http://schemas.openxmlformats.org/officeDocument/2006/relationships/themeOverride" Target="../theme/themeOverrid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138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149.xml"/><Relationship Id="rId1" Type="http://schemas.openxmlformats.org/officeDocument/2006/relationships/themeOverride" Target="../theme/themeOverride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138.xml"/><Relationship Id="rId1" Type="http://schemas.openxmlformats.org/officeDocument/2006/relationships/themeOverride" Target="../theme/themeOverride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138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10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138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103.jpeg"/><Relationship Id="rId4" Type="http://schemas.openxmlformats.org/officeDocument/2006/relationships/image" Target="../media/image10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slideLayout" Target="../slideLayouts/slideLayout149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11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slideLayout" Target="../slideLayouts/slideLayout149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1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45.xml"/><Relationship Id="rId1" Type="http://schemas.openxmlformats.org/officeDocument/2006/relationships/themeOverride" Target="../theme/themeOverrid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13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vsyovdom.ikea.ru" TargetMode="External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8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3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144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8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3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15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8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3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168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8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3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180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8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602AECE-37A9-4F18-A26F-EB95FA8BEC5D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1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83" name="Oval 1"/>
          <p:cNvSpPr>
            <a:spLocks/>
          </p:cNvSpPr>
          <p:nvPr/>
        </p:nvSpPr>
        <p:spPr bwMode="auto">
          <a:xfrm>
            <a:off x="4495800" y="-190500"/>
            <a:ext cx="6172200" cy="5930900"/>
          </a:xfrm>
          <a:prstGeom prst="ellipse">
            <a:avLst/>
          </a:prstGeom>
          <a:solidFill>
            <a:srgbClr val="79214B">
              <a:alpha val="24706"/>
            </a:srgbClr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0484" name="Oval 2"/>
          <p:cNvSpPr>
            <a:spLocks/>
          </p:cNvSpPr>
          <p:nvPr/>
        </p:nvSpPr>
        <p:spPr bwMode="auto">
          <a:xfrm>
            <a:off x="-977900" y="1892300"/>
            <a:ext cx="6172200" cy="5930900"/>
          </a:xfrm>
          <a:prstGeom prst="ellipse">
            <a:avLst/>
          </a:prstGeom>
          <a:solidFill>
            <a:srgbClr val="79214B">
              <a:alpha val="24706"/>
            </a:srgbClr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0485" name="Rectangle 3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agency cases &amp; credentials</a:t>
            </a:r>
            <a:br>
              <a:rPr lang="en-US" dirty="0" smtClean="0"/>
            </a:br>
            <a:r>
              <a:rPr lang="en-US" b="1" dirty="0" smtClean="0">
                <a:latin typeface="Helvetica Neue"/>
                <a:ea typeface="Helvetica Neue"/>
                <a:cs typeface="Helvetica Neue"/>
                <a:sym typeface="Helvetica Neue"/>
              </a:rPr>
              <a:t>2010-201</a:t>
            </a:r>
            <a:r>
              <a:rPr lang="ru-RU" b="1" dirty="0" smtClean="0"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lang="en-US" b="1" dirty="0" smtClean="0">
              <a:latin typeface="Helvetica Neue"/>
              <a:ea typeface="ヒラギノ角ゴ ProN W6"/>
              <a:cs typeface="ヒラギノ角ゴ ProN W6"/>
              <a:sym typeface="Helvetica Neue"/>
            </a:endParaRPr>
          </a:p>
        </p:txBody>
      </p:sp>
      <p:sp>
        <p:nvSpPr>
          <p:cNvPr id="20486" name="Rectangle 4"/>
          <p:cNvSpPr>
            <a:spLocks noChangeArrowheads="1"/>
          </p:cNvSpPr>
          <p:nvPr>
            <p:ph type="body" idx="1"/>
          </p:nvPr>
        </p:nvSpPr>
        <p:spPr>
          <a:xfrm>
            <a:off x="609600" y="7366000"/>
            <a:ext cx="11785600" cy="1447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smtClean="0"/>
          </a:p>
          <a:p>
            <a:pPr marL="0" indent="0" eaLnBrk="1" hangingPunct="1">
              <a:buFontTx/>
              <a:buNone/>
            </a:pPr>
            <a:r>
              <a:rPr lang="en-US" b="1" smtClean="0">
                <a:solidFill>
                  <a:srgbClr val="B1008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e:</a:t>
            </a:r>
            <a:r>
              <a:rPr lang="en-US" b="1" smtClean="0">
                <a:latin typeface="Helvetica Neue"/>
                <a:ea typeface="Helvetica Neue"/>
                <a:cs typeface="Helvetica Neue"/>
                <a:sym typeface="Helvetica Neue"/>
              </a:rPr>
              <a:t>very single detail matters</a:t>
            </a:r>
            <a:endParaRPr lang="en-US" b="1" smtClean="0">
              <a:latin typeface="Helvetica Neue"/>
              <a:ea typeface="ヒラギノ角ゴ ProN W6"/>
              <a:cs typeface="ヒラギノ角ゴ ProN W6"/>
              <a:sym typeface="Helvetica Neue"/>
            </a:endParaRPr>
          </a:p>
        </p:txBody>
      </p:sp>
      <p:pic>
        <p:nvPicPr>
          <p:cNvPr id="2048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3088" y="7912100"/>
            <a:ext cx="4341812" cy="1155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1E40341-29E9-4E53-A58E-93795D4D7C21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10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771" name="Oval 1"/>
          <p:cNvSpPr>
            <a:spLocks/>
          </p:cNvSpPr>
          <p:nvPr/>
        </p:nvSpPr>
        <p:spPr bwMode="auto">
          <a:xfrm>
            <a:off x="4495800" y="-190500"/>
            <a:ext cx="6172200" cy="5930900"/>
          </a:xfrm>
          <a:prstGeom prst="ellipse">
            <a:avLst/>
          </a:prstGeom>
          <a:solidFill>
            <a:srgbClr val="79214B">
              <a:alpha val="24706"/>
            </a:srgbClr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2772" name="Oval 2"/>
          <p:cNvSpPr>
            <a:spLocks/>
          </p:cNvSpPr>
          <p:nvPr/>
        </p:nvSpPr>
        <p:spPr bwMode="auto">
          <a:xfrm>
            <a:off x="-977900" y="1892300"/>
            <a:ext cx="6172200" cy="5930900"/>
          </a:xfrm>
          <a:prstGeom prst="ellipse">
            <a:avLst/>
          </a:prstGeom>
          <a:solidFill>
            <a:srgbClr val="79214B">
              <a:alpha val="24706"/>
            </a:srgbClr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2773" name="Rectangle 3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latin typeface="Helvetica Neue"/>
                <a:ea typeface="Helvetica Neue"/>
                <a:cs typeface="Helvetica Neue"/>
                <a:sym typeface="Helvetica Neue"/>
              </a:rPr>
              <a:t>empower</a:t>
            </a:r>
            <a:endParaRPr lang="en-US" b="1" smtClean="0">
              <a:latin typeface="Helvetica Neue"/>
              <a:ea typeface="ヒラギノ角ゴ ProN W6"/>
              <a:cs typeface="ヒラギノ角ゴ ProN W6"/>
              <a:sym typeface="Helvetica Neue"/>
            </a:endParaRPr>
          </a:p>
        </p:txBody>
      </p:sp>
      <p:sp>
        <p:nvSpPr>
          <p:cNvPr id="32774" name="Rectangle 4"/>
          <p:cNvSpPr>
            <a:spLocks noChangeArrowheads="1"/>
          </p:cNvSpPr>
          <p:nvPr>
            <p:ph type="body" idx="1"/>
          </p:nvPr>
        </p:nvSpPr>
        <p:spPr>
          <a:xfrm>
            <a:off x="609600" y="7366000"/>
            <a:ext cx="11785600" cy="1447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smtClean="0"/>
          </a:p>
          <a:p>
            <a:pPr marL="0" indent="0" eaLnBrk="1" hangingPunct="1">
              <a:buFontTx/>
              <a:buNone/>
            </a:pPr>
            <a:r>
              <a:rPr lang="en-US" b="1" smtClean="0">
                <a:solidFill>
                  <a:srgbClr val="B1008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e:</a:t>
            </a:r>
            <a:r>
              <a:rPr lang="en-US" b="1" smtClean="0">
                <a:latin typeface="Helvetica Neue"/>
                <a:ea typeface="Helvetica Neue"/>
                <a:cs typeface="Helvetica Neue"/>
                <a:sym typeface="Helvetica Neue"/>
              </a:rPr>
              <a:t>very single detail matters</a:t>
            </a:r>
            <a:endParaRPr lang="en-US" b="1" smtClean="0">
              <a:latin typeface="Helvetica Neue"/>
              <a:ea typeface="ヒラギノ角ゴ ProN W6"/>
              <a:cs typeface="ヒラギノ角ゴ ProN W6"/>
              <a:sym typeface="Helvetica Neue"/>
            </a:endParaRPr>
          </a:p>
        </p:txBody>
      </p:sp>
      <p:pic>
        <p:nvPicPr>
          <p:cNvPr id="3277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3088" y="7912100"/>
            <a:ext cx="4341812" cy="1155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C16756E-E10F-4C98-A861-2956B4069AFE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11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3795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2946400"/>
            <a:ext cx="12471400" cy="621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796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empower - agency services</a:t>
            </a:r>
          </a:p>
        </p:txBody>
      </p:sp>
      <p:sp>
        <p:nvSpPr>
          <p:cNvPr id="33797" name="Rectangle 3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3200" b="1" smtClean="0">
                <a:solidFill>
                  <a:srgbClr val="AD008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consumer</a:t>
            </a:r>
            <a:r>
              <a:rPr lang="en-US" sz="3200" smtClean="0"/>
              <a:t> </a:t>
            </a:r>
            <a:r>
              <a:rPr lang="en-US" sz="2600" smtClean="0"/>
              <a:t>promo</a:t>
            </a:r>
            <a:endParaRPr lang="en-US" sz="3200" smtClean="0"/>
          </a:p>
          <a:p>
            <a:pPr marL="0" indent="0" eaLnBrk="1" hangingPunct="1">
              <a:buFontTx/>
              <a:buNone/>
            </a:pPr>
            <a:r>
              <a:rPr lang="en-US" sz="3200" b="1" smtClean="0">
                <a:solidFill>
                  <a:srgbClr val="AD008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trade</a:t>
            </a:r>
            <a:r>
              <a:rPr lang="en-US" sz="3200" smtClean="0"/>
              <a:t> </a:t>
            </a:r>
            <a:r>
              <a:rPr lang="en-US" sz="2600" smtClean="0"/>
              <a:t>marketing</a:t>
            </a:r>
            <a:endParaRPr lang="en-US" sz="3200" smtClean="0"/>
          </a:p>
          <a:p>
            <a:pPr marL="0" indent="0" eaLnBrk="1" hangingPunct="1">
              <a:buFontTx/>
              <a:buNone/>
            </a:pPr>
            <a:r>
              <a:rPr lang="en-US" sz="3200" b="1" smtClean="0">
                <a:solidFill>
                  <a:srgbClr val="AD008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event</a:t>
            </a:r>
            <a:r>
              <a:rPr lang="en-US" sz="3200" smtClean="0"/>
              <a:t> </a:t>
            </a:r>
            <a:r>
              <a:rPr lang="en-US" sz="2600" smtClean="0"/>
              <a:t>marketing</a:t>
            </a:r>
            <a:endParaRPr lang="en-US" sz="3200" smtClean="0"/>
          </a:p>
          <a:p>
            <a:pPr marL="0" indent="0" eaLnBrk="1" hangingPunct="1">
              <a:buFontTx/>
              <a:buNone/>
            </a:pPr>
            <a:r>
              <a:rPr lang="en-US" sz="3200" b="1" smtClean="0">
                <a:solidFill>
                  <a:srgbClr val="AD008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ttl</a:t>
            </a:r>
            <a:r>
              <a:rPr lang="en-US" sz="3200" smtClean="0"/>
              <a:t> </a:t>
            </a:r>
            <a:r>
              <a:rPr lang="en-US" sz="2600" smtClean="0"/>
              <a:t>360 degree, creative solution</a:t>
            </a:r>
            <a:endParaRPr lang="en-US" sz="3200" smtClean="0"/>
          </a:p>
          <a:p>
            <a:pPr marL="0" indent="0" eaLnBrk="1" hangingPunct="1">
              <a:buFontTx/>
              <a:buNone/>
            </a:pPr>
            <a:r>
              <a:rPr lang="en-US" sz="3200" b="1" smtClean="0">
                <a:solidFill>
                  <a:srgbClr val="AD008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digital</a:t>
            </a:r>
            <a:r>
              <a:rPr lang="en-US" sz="3200" smtClean="0"/>
              <a:t> </a:t>
            </a:r>
            <a:r>
              <a:rPr lang="en-US" sz="2600" smtClean="0"/>
              <a:t>activation</a:t>
            </a:r>
            <a:endParaRPr lang="en-US" sz="3200" smtClean="0"/>
          </a:p>
          <a:p>
            <a:pPr marL="0" indent="0" eaLnBrk="1" hangingPunct="1">
              <a:buFontTx/>
              <a:buNone/>
            </a:pPr>
            <a:r>
              <a:rPr lang="en-US" sz="3200" b="1" smtClean="0">
                <a:solidFill>
                  <a:srgbClr val="AD008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sport &amp; social</a:t>
            </a:r>
            <a:r>
              <a:rPr lang="en-US" sz="3200" smtClean="0"/>
              <a:t> </a:t>
            </a:r>
            <a:r>
              <a:rPr lang="en-US" sz="2600" smtClean="0"/>
              <a:t>marketing</a:t>
            </a:r>
            <a:endParaRPr lang="en-US" sz="3200" smtClean="0"/>
          </a:p>
          <a:p>
            <a:pPr marL="0" indent="0"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C8B7BC4-F8E9-4515-8097-20F3CA7B021D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12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81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25" y="1087438"/>
            <a:ext cx="2174875" cy="2408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8700" y="1206500"/>
            <a:ext cx="4089400" cy="137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" y="736600"/>
            <a:ext cx="2171700" cy="557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4822" name="Rectangle 4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evaluate - key agency clients</a:t>
            </a:r>
          </a:p>
        </p:txBody>
      </p:sp>
      <p:pic>
        <p:nvPicPr>
          <p:cNvPr id="3482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5700" y="3883025"/>
            <a:ext cx="3517900" cy="2111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482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80100" y="1065213"/>
            <a:ext cx="2362200" cy="163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482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45563" y="4914900"/>
            <a:ext cx="3233737" cy="109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482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30888" y="4911725"/>
            <a:ext cx="2452687" cy="1081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482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3046413"/>
            <a:ext cx="2501900" cy="1258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4828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86800" y="2921000"/>
            <a:ext cx="3754438" cy="151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78F72C3-2BBA-4045-9DEF-93FC07B97126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13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843" name="Oval 1"/>
          <p:cNvSpPr>
            <a:spLocks/>
          </p:cNvSpPr>
          <p:nvPr/>
        </p:nvSpPr>
        <p:spPr bwMode="auto">
          <a:xfrm>
            <a:off x="4495800" y="-190500"/>
            <a:ext cx="6172200" cy="5930900"/>
          </a:xfrm>
          <a:prstGeom prst="ellipse">
            <a:avLst/>
          </a:prstGeom>
          <a:solidFill>
            <a:srgbClr val="79214B">
              <a:alpha val="24706"/>
            </a:srgbClr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5844" name="Oval 2"/>
          <p:cNvSpPr>
            <a:spLocks/>
          </p:cNvSpPr>
          <p:nvPr/>
        </p:nvSpPr>
        <p:spPr bwMode="auto">
          <a:xfrm>
            <a:off x="-977900" y="1892300"/>
            <a:ext cx="6172200" cy="5930900"/>
          </a:xfrm>
          <a:prstGeom prst="ellipse">
            <a:avLst/>
          </a:prstGeom>
          <a:solidFill>
            <a:srgbClr val="79214B">
              <a:alpha val="24706"/>
            </a:srgbClr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5845" name="Rectangle 3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latin typeface="Helvetica Neue"/>
                <a:ea typeface="Helvetica Neue"/>
                <a:cs typeface="Helvetica Neue"/>
                <a:sym typeface="Helvetica Neue"/>
              </a:rPr>
              <a:t>btl practicies</a:t>
            </a:r>
            <a:r>
              <a:rPr lang="ru-RU" b="1" smtClean="0"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br>
              <a:rPr lang="ru-RU" b="1" smtClean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b="1" smtClean="0">
                <a:latin typeface="Helvetica Neue"/>
                <a:ea typeface="Helvetica Neue"/>
                <a:cs typeface="Helvetica Neue"/>
                <a:sym typeface="Helvetica Neue"/>
              </a:rPr>
              <a:t>consumer  &amp; ttl</a:t>
            </a:r>
          </a:p>
        </p:txBody>
      </p:sp>
      <p:sp>
        <p:nvSpPr>
          <p:cNvPr id="35846" name="Rectangle 4"/>
          <p:cNvSpPr>
            <a:spLocks noChangeArrowheads="1"/>
          </p:cNvSpPr>
          <p:nvPr>
            <p:ph type="body" idx="1"/>
          </p:nvPr>
        </p:nvSpPr>
        <p:spPr>
          <a:xfrm>
            <a:off x="609600" y="7366000"/>
            <a:ext cx="11785600" cy="1447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smtClean="0"/>
          </a:p>
          <a:p>
            <a:pPr marL="0" indent="0" eaLnBrk="1" hangingPunct="1">
              <a:buFontTx/>
              <a:buNone/>
            </a:pPr>
            <a:r>
              <a:rPr lang="en-US" b="1" smtClean="0">
                <a:latin typeface="Helvetica Neue"/>
                <a:ea typeface="Helvetica Neue"/>
                <a:cs typeface="Helvetica Neue"/>
                <a:sym typeface="Helvetica Neue"/>
              </a:rPr>
              <a:t>our best projects in 2011/2012</a:t>
            </a:r>
            <a:endParaRPr lang="en-US" b="1" smtClean="0">
              <a:latin typeface="Helvetica Neue"/>
              <a:ea typeface="ヒラギノ角ゴ ProN W6"/>
              <a:cs typeface="ヒラギノ角ゴ ProN W6"/>
              <a:sym typeface="Helvetica Neue"/>
            </a:endParaRPr>
          </a:p>
        </p:txBody>
      </p:sp>
      <p:pic>
        <p:nvPicPr>
          <p:cNvPr id="3584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3088" y="7912100"/>
            <a:ext cx="4341812" cy="1155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A7C78A7-1580-4D36-9C92-80FA4C47B777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14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867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000" b="1" smtClean="0">
                <a:latin typeface="Helvetica Neue"/>
                <a:ea typeface="Helvetica Neue"/>
                <a:cs typeface="Helvetica Neue"/>
                <a:sym typeface="Helvetica Neue"/>
              </a:rPr>
              <a:t>«Миллиономагия»</a:t>
            </a:r>
            <a:endParaRPr lang="en-US" sz="5000" b="1" smtClean="0">
              <a:latin typeface="Helvetica Neue"/>
              <a:ea typeface="ヒラギノ角ゴ ProN W6"/>
              <a:cs typeface="ヒラギノ角ゴ ProN W6"/>
              <a:sym typeface="Helvetica Neue"/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149600"/>
            <a:ext cx="6946900" cy="57404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sz="2200" b="1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Период</a:t>
            </a:r>
            <a:r>
              <a:rPr lang="en-US" sz="22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проведения</a:t>
            </a:r>
            <a:r>
              <a:rPr lang="en-US" sz="22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 30.06.2012 - 31.07.2012 г.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2200" b="1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Призовой</a:t>
            </a:r>
            <a:r>
              <a:rPr lang="en-US" sz="22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фонд</a:t>
            </a:r>
            <a:r>
              <a:rPr lang="en-US" sz="22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32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сертификата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1,000,000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руб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которые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вручались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ежедневно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в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течение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месяца</a:t>
            </a:r>
            <a:endParaRPr lang="en-US" sz="2200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/>
              <a:sym typeface="Helvetica Neue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200" b="1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Механика</a:t>
            </a:r>
            <a:r>
              <a:rPr lang="en-US" sz="22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необходимо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купить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одну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банку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кофе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Jacobs Monarch и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две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плитки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шоколада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Alpen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Gold,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зарегистрировать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и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сохранить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кассовый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чек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а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также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кратко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ответить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вопрос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«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Почему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моя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семья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достойна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миллиона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рублей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?». А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дальше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нужно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было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просто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ждать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команду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экспертов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«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Миллиономагии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» у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себя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дома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с 19.00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до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21.00.</a:t>
            </a:r>
            <a:endParaRPr lang="en-US" sz="2200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/>
              <a:sym typeface="Helvetica Neue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200" b="1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Запуск</a:t>
            </a:r>
            <a:r>
              <a:rPr lang="en-US" sz="22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проекта</a:t>
            </a:r>
            <a:r>
              <a:rPr lang="en-US" sz="22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ивент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в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Парке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Горького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в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Москве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создание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самой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большой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картины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из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более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чем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миллиона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кофейных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зерен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рекорд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был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официально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зарегистрирован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Книгой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Рекордов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России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lang="en-US" sz="2200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/>
              <a:sym typeface="Helvetica Neue"/>
            </a:endParaRPr>
          </a:p>
        </p:txBody>
      </p:sp>
      <p:grpSp>
        <p:nvGrpSpPr>
          <p:cNvPr id="36869" name="Group 4"/>
          <p:cNvGrpSpPr>
            <a:grpSpLocks/>
          </p:cNvGrpSpPr>
          <p:nvPr/>
        </p:nvGrpSpPr>
        <p:grpSpPr bwMode="auto">
          <a:xfrm>
            <a:off x="8145463" y="7091363"/>
            <a:ext cx="2663825" cy="1968500"/>
            <a:chOff x="0" y="0"/>
            <a:chExt cx="2848" cy="1960"/>
          </a:xfrm>
        </p:grpSpPr>
        <p:sp>
          <p:nvSpPr>
            <p:cNvPr id="36872" name="Rectangle 2"/>
            <p:cNvSpPr>
              <a:spLocks/>
            </p:cNvSpPr>
            <p:nvPr/>
          </p:nvSpPr>
          <p:spPr bwMode="auto">
            <a:xfrm>
              <a:off x="0" y="0"/>
              <a:ext cx="2848" cy="1960"/>
            </a:xfrm>
            <a:prstGeom prst="rect">
              <a:avLst/>
            </a:prstGeom>
            <a:solidFill>
              <a:srgbClr val="ECECEC"/>
            </a:solidFill>
            <a:ln w="88900" cap="sq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36873" name="Picture 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2847" cy="1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2" descr="\\10.100.0.9\Managers\Проекты 2012\Елена Хохлова\Крафт Фудс\Миллиономагия\Final Report\Подложка\millionomagia_presentation_cover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5463" y="2947988"/>
            <a:ext cx="4500562" cy="3983037"/>
          </a:xfrm>
          <a:prstGeom prst="rect">
            <a:avLst/>
          </a:prstGeom>
          <a:noFill/>
          <a:ln>
            <a:solidFill>
              <a:schemeClr val="tx1">
                <a:lumMod val="40000"/>
                <a:lumOff val="60000"/>
              </a:schemeClr>
            </a:solidFill>
          </a:ln>
        </p:spPr>
      </p:pic>
      <p:pic>
        <p:nvPicPr>
          <p:cNvPr id="36871" name="Picture 1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31525" y="7091363"/>
            <a:ext cx="17113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6D5AABF-51B2-47EA-AEEC-2BDDC29732BE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15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7891" name="Picture 2"/>
          <p:cNvPicPr>
            <a:picLocks noChangeAspect="1"/>
          </p:cNvPicPr>
          <p:nvPr/>
        </p:nvPicPr>
        <p:blipFill>
          <a:blip r:embed="rId2" cstate="print"/>
          <a:srcRect l="15199" t="7813" r="15199" b="8235"/>
          <a:stretch>
            <a:fillRect/>
          </a:stretch>
        </p:blipFill>
        <p:spPr bwMode="auto">
          <a:xfrm>
            <a:off x="287338" y="733425"/>
            <a:ext cx="12430125" cy="8429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7892" name="Picture 2"/>
          <p:cNvPicPr>
            <a:picLocks noChangeAspect="1"/>
          </p:cNvPicPr>
          <p:nvPr/>
        </p:nvPicPr>
        <p:blipFill>
          <a:blip r:embed="rId2" cstate="print"/>
          <a:srcRect l="23546" t="8269" r="60854" b="72362"/>
          <a:stretch>
            <a:fillRect/>
          </a:stretch>
        </p:blipFill>
        <p:spPr bwMode="auto">
          <a:xfrm>
            <a:off x="930275" y="804863"/>
            <a:ext cx="3786188" cy="264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458036A-36F8-4691-A198-D0118ABC256D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16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915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000" b="1" smtClean="0">
                <a:latin typeface="Helvetica Neue"/>
                <a:ea typeface="Helvetica Neue"/>
                <a:cs typeface="Helvetica Neue"/>
                <a:sym typeface="Helvetica Neue"/>
              </a:rPr>
              <a:t>Линекс</a:t>
            </a:r>
            <a:br>
              <a:rPr lang="ru-RU" sz="5000" b="1" smtClean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5000" b="1" smtClean="0">
                <a:latin typeface="Helvetica Neue"/>
                <a:ea typeface="Helvetica Neue"/>
                <a:cs typeface="Helvetica Neue"/>
                <a:sym typeface="Helvetica Neue"/>
              </a:rPr>
              <a:t>«</a:t>
            </a:r>
            <a:r>
              <a:rPr lang="ru-RU" sz="5000" b="1" smtClean="0">
                <a:latin typeface="Helvetica Neue"/>
                <a:ea typeface="Helvetica Neue"/>
                <a:cs typeface="Helvetica Neue"/>
                <a:sym typeface="Helvetica Neue"/>
              </a:rPr>
              <a:t>Берем курс  на  вкусный  отдых</a:t>
            </a:r>
            <a:r>
              <a:rPr lang="en-US" sz="5000" b="1" smtClean="0">
                <a:latin typeface="Helvetica Neue"/>
                <a:ea typeface="Helvetica Neue"/>
                <a:cs typeface="Helvetica Neue"/>
                <a:sym typeface="Helvetica Neue"/>
              </a:rPr>
              <a:t>»</a:t>
            </a:r>
            <a:endParaRPr lang="en-US" sz="5000" b="1" smtClean="0">
              <a:latin typeface="Helvetica Neue"/>
              <a:ea typeface="ヒラギノ角ゴ ProN W6"/>
              <a:cs typeface="ヒラギノ角ゴ ProN W6"/>
              <a:sym typeface="Helvetica Neue"/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149600"/>
            <a:ext cx="7188200" cy="5740400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ru-RU" sz="22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Продукт: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ru-RU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Линекс</a:t>
            </a:r>
            <a:r>
              <a:rPr lang="ru-RU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профилактика </a:t>
            </a:r>
            <a:r>
              <a:rPr lang="ru-RU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дисбактериозов</a:t>
            </a:r>
            <a:r>
              <a:rPr lang="ru-RU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 упаковки  16  и  48  капсул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endParaRPr lang="ru-RU" sz="2200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ru-RU" sz="22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Задача:  </a:t>
            </a:r>
            <a:r>
              <a:rPr lang="ru-RU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увеличение  продаж  в  </a:t>
            </a:r>
            <a:r>
              <a:rPr lang="ru-RU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несезон</a:t>
            </a:r>
            <a:endParaRPr lang="ru-RU" sz="2200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endParaRPr lang="ru-RU" sz="2200" b="1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US" sz="2200" b="1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Период</a:t>
            </a:r>
            <a:r>
              <a:rPr lang="en-US" sz="22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проведения</a:t>
            </a:r>
            <a:r>
              <a:rPr lang="en-US" sz="22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r>
              <a:rPr lang="en-US" sz="22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с </a:t>
            </a:r>
            <a:r>
              <a:rPr lang="ru-RU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25.04.2013 по 20.07.2013 г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endParaRPr lang="en-US" sz="2200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US" sz="2200" b="1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Призовой</a:t>
            </a:r>
            <a:r>
              <a:rPr lang="en-US" sz="22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200" b="1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фонд</a:t>
            </a:r>
            <a:r>
              <a:rPr lang="en-US" sz="22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endParaRPr lang="ru-RU" sz="2200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ru-RU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sym typeface="Helvetica Neue"/>
              </a:rPr>
              <a:t>1. Гарантированный  приз  в  аптеке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ru-RU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sym typeface="Helvetica Neue"/>
              </a:rPr>
              <a:t>Упаковка 16 капсул:  гид  по  кухням  мира – 15 000  </a:t>
            </a:r>
            <a:r>
              <a:rPr lang="ru-RU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sym typeface="Helvetica Neue"/>
              </a:rPr>
              <a:t>шт</a:t>
            </a:r>
            <a:endParaRPr lang="ru-RU" sz="2200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/>
              <a:sym typeface="Helvetica Neue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ru-RU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sym typeface="Helvetica Neue"/>
              </a:rPr>
              <a:t>Упаковка  48  капсул:  футляр  для  </a:t>
            </a:r>
            <a:r>
              <a:rPr lang="ru-RU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sym typeface="Helvetica Neue"/>
              </a:rPr>
              <a:t>лекарст</a:t>
            </a:r>
            <a:endParaRPr lang="en-US" sz="2200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/>
              <a:sym typeface="Helvetica Neue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endParaRPr lang="ru-RU" sz="2200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/>
              <a:sym typeface="Helvetica Neue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ru-RU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sym typeface="Helvetica Neue"/>
              </a:rPr>
              <a:t>2. На  сайте: 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ru-RU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sym typeface="Helvetica Neue"/>
              </a:rPr>
              <a:t>каждый  16-ый - розыгрыш  дорожного  набора  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ru-RU" sz="22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sym typeface="Helvetica Neue"/>
              </a:rPr>
              <a:t>Каждый  48-ой – розыгрыш  дорожной  сумки </a:t>
            </a:r>
            <a:r>
              <a:rPr lang="en-US" sz="22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sym typeface="Helvetica Neue"/>
              </a:rPr>
              <a:t>Longchamp</a:t>
            </a:r>
            <a:endParaRPr lang="en-US" sz="2200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/>
              <a:sym typeface="Helvetica Neue"/>
            </a:endParaRPr>
          </a:p>
        </p:txBody>
      </p:sp>
      <p:pic>
        <p:nvPicPr>
          <p:cNvPr id="38917" name="Picture 2" descr="\\10.100.0.9\managers\Проекты 2013\Светлана Кондеева\Клиенты\Сандоз\Linex\Дизайн\ПОСМ\В ПЕЧАТЬ\2 ВАРИАНТ В ПЕЧАТЬ\LISTOVKA DLA POTREB\Lisovka_dla_potrebiteley_A6_12_f_outline_v2-01.jpg"/>
          <p:cNvPicPr>
            <a:picLocks noChangeAspect="1" noChangeArrowheads="1"/>
          </p:cNvPicPr>
          <p:nvPr/>
        </p:nvPicPr>
        <p:blipFill>
          <a:blip r:embed="rId2" cstate="print"/>
          <a:srcRect l="2721" t="4494" r="57140" b="7462"/>
          <a:stretch>
            <a:fillRect/>
          </a:stretch>
        </p:blipFill>
        <p:spPr bwMode="auto">
          <a:xfrm>
            <a:off x="8086725" y="3005138"/>
            <a:ext cx="4608513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C7F2F92-945E-4B78-9BD4-F375DA0183B1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17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4914" name="Picture 2"/>
          <p:cNvPicPr>
            <a:picLocks noChangeAspect="1"/>
          </p:cNvPicPr>
          <p:nvPr/>
        </p:nvPicPr>
        <p:blipFill>
          <a:blip r:embed="rId3" cstate="print"/>
          <a:srcRect l="16216" t="7468" r="17372" b="13104"/>
          <a:stretch>
            <a:fillRect/>
          </a:stretch>
        </p:blipFill>
        <p:spPr bwMode="auto">
          <a:xfrm>
            <a:off x="238125" y="700088"/>
            <a:ext cx="12528550" cy="8424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BCD3F5F-30A5-4A98-AC84-98B45EC8636F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18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5938" name="Picture 2"/>
          <p:cNvPicPr>
            <a:picLocks noChangeAspect="1"/>
          </p:cNvPicPr>
          <p:nvPr/>
        </p:nvPicPr>
        <p:blipFill>
          <a:blip r:embed="rId3" cstate="print"/>
          <a:srcRect l="15663" t="7672" r="16818" b="11109"/>
          <a:stretch>
            <a:fillRect/>
          </a:stretch>
        </p:blipFill>
        <p:spPr bwMode="auto">
          <a:xfrm>
            <a:off x="309563" y="700088"/>
            <a:ext cx="12385675" cy="8424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F3AD521-E3DE-4980-BFE7-45934B2F4DBC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19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1987" name="Picture 4" descr="\\Emg.ru\agency\Managers\Проекты 2012\Елена Хохлова\Крафт Фудс\Cote d'Or\TOP beauty Awards\Report\фото\GoW1GLxKlr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2400" y="803275"/>
            <a:ext cx="23574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 descr="\\Emg.ru\agency\Managers\Проекты 2012\Елена Хохлова\Крафт Фудс\Cote d'Or\TOP beauty Awards\Report\фото\mZlmAArRyQ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338" y="765175"/>
            <a:ext cx="3694112" cy="553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6" descr="\\Emg.ru\agency\Managers\Проекты 2012\Елена Хохлова\Крафт Фудс\Cote d'Or\TOP beauty Awards\Report\фото\XaWVXvFLxe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3525" y="803275"/>
            <a:ext cx="23574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7" descr="\\Emg.ru\agency\Managers\Проекты 2012\Елена Хохлова\Крафт Фудс\Cote d'Or\TOP beauty Awards\Report\фото\z0Kre9AVRe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31275" y="803275"/>
            <a:ext cx="3786188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8" descr="\\Emg.ru\agency\Managers\Проекты 2012\Елена Хохлова\Крафт Фудс\Cote d'Or\TOP beauty Awards\Report\фото\Cl5bP-8k_f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3525" y="3162300"/>
            <a:ext cx="478631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Rectangle 3"/>
          <p:cNvSpPr txBox="1">
            <a:spLocks noChangeArrowheads="1"/>
          </p:cNvSpPr>
          <p:nvPr/>
        </p:nvSpPr>
        <p:spPr bwMode="auto">
          <a:xfrm>
            <a:off x="358775" y="6591300"/>
            <a:ext cx="117856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Клиент: Kraft Foods</a:t>
            </a:r>
            <a:br>
              <a:rPr lang="ru-RU" sz="1400">
                <a:solidFill>
                  <a:schemeClr val="bg1"/>
                </a:solidFill>
                <a:latin typeface="Verdana" pitchFamily="34" charset="0"/>
              </a:rPr>
            </a:br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Бренд: Cote d’Or</a:t>
            </a:r>
            <a:br>
              <a:rPr lang="ru-RU" sz="1400">
                <a:solidFill>
                  <a:schemeClr val="bg1"/>
                </a:solidFill>
                <a:latin typeface="Verdana" pitchFamily="34" charset="0"/>
              </a:rPr>
            </a:br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Период проведения: май 2012 г.</a:t>
            </a:r>
            <a:br>
              <a:rPr lang="ru-RU" sz="1400">
                <a:solidFill>
                  <a:schemeClr val="bg1"/>
                </a:solidFill>
                <a:latin typeface="Verdana" pitchFamily="34" charset="0"/>
              </a:rPr>
            </a:br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Бриф (коротко): проведения семплинга конфет </a:t>
            </a:r>
            <a:r>
              <a:rPr lang="en-US" sz="1400">
                <a:solidFill>
                  <a:schemeClr val="bg1"/>
                </a:solidFill>
                <a:latin typeface="Verdana" pitchFamily="34" charset="0"/>
              </a:rPr>
              <a:t>Cote d’Or</a:t>
            </a:r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 на Церемонии награждения « TOPBEAUTY AWARDS» </a:t>
            </a:r>
            <a:br>
              <a:rPr lang="ru-RU" sz="1400">
                <a:solidFill>
                  <a:schemeClr val="bg1"/>
                </a:solidFill>
                <a:latin typeface="Verdana" pitchFamily="34" charset="0"/>
              </a:rPr>
            </a:br>
            <a:endParaRPr lang="ru-RU" sz="1400">
              <a:solidFill>
                <a:schemeClr val="bg1"/>
              </a:solidFill>
              <a:latin typeface="Verdana" pitchFamily="34" charset="0"/>
            </a:endParaRPr>
          </a:p>
          <a:p>
            <a:pPr algn="l"/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Решение: на церемонии награждения « TOPBEAUTY AWARDS» был проведен семплинг конфет, организована работа шоколадного фонтана, а так же </a:t>
            </a:r>
            <a:r>
              <a:rPr lang="en-US" sz="1400">
                <a:solidFill>
                  <a:schemeClr val="bg1"/>
                </a:solidFill>
                <a:latin typeface="Verdana" pitchFamily="34" charset="0"/>
              </a:rPr>
              <a:t>Cote d’Or</a:t>
            </a:r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  выступил спонсором одной из номинаций. Победителям были вручены следующие призы:</a:t>
            </a:r>
          </a:p>
          <a:p>
            <a:pPr algn="l"/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Сертификат в салон красоты – 1 (Одна) штука</a:t>
            </a:r>
          </a:p>
          <a:p>
            <a:pPr algn="l"/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Билет на концерт MADONNA - World Tour 2012</a:t>
            </a:r>
            <a:endParaRPr lang="en-US" sz="140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F7C8D38-8D51-44D2-BCE0-A39D4EFE4FF6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2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507" name="Oval 1"/>
          <p:cNvSpPr>
            <a:spLocks/>
          </p:cNvSpPr>
          <p:nvPr/>
        </p:nvSpPr>
        <p:spPr bwMode="auto">
          <a:xfrm>
            <a:off x="4495800" y="-190500"/>
            <a:ext cx="6172200" cy="5930900"/>
          </a:xfrm>
          <a:prstGeom prst="ellipse">
            <a:avLst/>
          </a:prstGeom>
          <a:solidFill>
            <a:srgbClr val="79214B">
              <a:alpha val="24706"/>
            </a:srgbClr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1508" name="Oval 2"/>
          <p:cNvSpPr>
            <a:spLocks/>
          </p:cNvSpPr>
          <p:nvPr/>
        </p:nvSpPr>
        <p:spPr bwMode="auto">
          <a:xfrm>
            <a:off x="-977900" y="1892300"/>
            <a:ext cx="6172200" cy="5930900"/>
          </a:xfrm>
          <a:prstGeom prst="ellipse">
            <a:avLst/>
          </a:prstGeom>
          <a:solidFill>
            <a:srgbClr val="79214B">
              <a:alpha val="24706"/>
            </a:srgbClr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1509" name="Rectangle 3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latin typeface="Helvetica Neue"/>
                <a:ea typeface="Helvetica Neue"/>
                <a:cs typeface="Helvetica Neue"/>
                <a:sym typeface="Helvetica Neue"/>
              </a:rPr>
              <a:t>background</a:t>
            </a:r>
            <a:endParaRPr lang="en-US" b="1" smtClean="0">
              <a:latin typeface="Helvetica Neue"/>
              <a:ea typeface="ヒラギノ角ゴ ProN W6"/>
              <a:cs typeface="ヒラギノ角ゴ ProN W6"/>
              <a:sym typeface="Helvetica Neue"/>
            </a:endParaRPr>
          </a:p>
        </p:txBody>
      </p:sp>
      <p:sp>
        <p:nvSpPr>
          <p:cNvPr id="21510" name="Rectangle 4"/>
          <p:cNvSpPr>
            <a:spLocks noChangeArrowheads="1"/>
          </p:cNvSpPr>
          <p:nvPr>
            <p:ph type="body" idx="1"/>
          </p:nvPr>
        </p:nvSpPr>
        <p:spPr>
          <a:xfrm>
            <a:off x="609600" y="7366000"/>
            <a:ext cx="11785600" cy="1447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smtClean="0"/>
          </a:p>
          <a:p>
            <a:pPr marL="0" indent="0" eaLnBrk="1" hangingPunct="1">
              <a:buFontTx/>
              <a:buNone/>
            </a:pPr>
            <a:r>
              <a:rPr lang="en-US" b="1" smtClean="0">
                <a:solidFill>
                  <a:srgbClr val="B1008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e:</a:t>
            </a:r>
            <a:r>
              <a:rPr lang="en-US" b="1" smtClean="0">
                <a:latin typeface="Helvetica Neue"/>
                <a:ea typeface="Helvetica Neue"/>
                <a:cs typeface="Helvetica Neue"/>
                <a:sym typeface="Helvetica Neue"/>
              </a:rPr>
              <a:t>very single detail matters</a:t>
            </a:r>
            <a:endParaRPr lang="en-US" b="1" smtClean="0">
              <a:latin typeface="Helvetica Neue"/>
              <a:ea typeface="ヒラギノ角ゴ ProN W6"/>
              <a:cs typeface="ヒラギノ角ゴ ProN W6"/>
              <a:sym typeface="Helvetica Neue"/>
            </a:endParaRPr>
          </a:p>
        </p:txBody>
      </p:sp>
      <p:pic>
        <p:nvPicPr>
          <p:cNvPr id="2151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3088" y="7912100"/>
            <a:ext cx="4341812" cy="1155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0E9D1B-4D02-4FC2-B037-F77CBA2ED44E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20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011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000" b="1" smtClean="0">
                <a:latin typeface="Helvetica Neue"/>
                <a:ea typeface="Helvetica Neue"/>
                <a:cs typeface="Helvetica Neue"/>
                <a:sym typeface="Helvetica Neue"/>
              </a:rPr>
              <a:t>«</a:t>
            </a:r>
            <a:r>
              <a:rPr lang="ru-RU" sz="5000" b="1" smtClean="0">
                <a:latin typeface="Helvetica Neue"/>
                <a:ea typeface="Helvetica Neue"/>
                <a:cs typeface="Helvetica Neue"/>
                <a:sym typeface="Helvetica Neue"/>
              </a:rPr>
              <a:t>эко-ремонт</a:t>
            </a:r>
            <a:r>
              <a:rPr lang="en-US" sz="5000" b="1" smtClean="0">
                <a:latin typeface="Helvetica Neue"/>
                <a:ea typeface="Helvetica Neue"/>
                <a:cs typeface="Helvetica Neue"/>
                <a:sym typeface="Helvetica Neue"/>
              </a:rPr>
              <a:t>» </a:t>
            </a:r>
            <a:r>
              <a:rPr lang="ru-RU" sz="5000" b="1" smtClean="0">
                <a:latin typeface="Helvetica Neue"/>
                <a:ea typeface="Helvetica Neue"/>
                <a:cs typeface="Helvetica Neue"/>
                <a:sym typeface="Helvetica Neue"/>
              </a:rPr>
              <a:t>юбилейное</a:t>
            </a:r>
            <a:endParaRPr lang="en-US" sz="5000" b="1" smtClean="0">
              <a:latin typeface="Helvetica Neue"/>
              <a:ea typeface="ヒラギノ角ゴ ProN W6"/>
              <a:cs typeface="ヒラギノ角ゴ ProN W6"/>
              <a:sym typeface="Helvetica Neue"/>
            </a:endParaRPr>
          </a:p>
        </p:txBody>
      </p:sp>
      <p:pic>
        <p:nvPicPr>
          <p:cNvPr id="43012" name="Picture 6" descr="\\10.100.0.9\managers\Проекты 2012\Елена Хохлова\Крафт Фудс\Jubilee\Jubilee_NCP 2012\Design\KV Акции\Jubileynoe_KV_approved_02.04.2012.jpg"/>
          <p:cNvPicPr>
            <a:picLocks noChangeAspect="1" noChangeArrowheads="1"/>
          </p:cNvPicPr>
          <p:nvPr/>
        </p:nvPicPr>
        <p:blipFill>
          <a:blip r:embed="rId2" cstate="print"/>
          <a:srcRect b="9897"/>
          <a:stretch>
            <a:fillRect/>
          </a:stretch>
        </p:blipFill>
        <p:spPr bwMode="auto">
          <a:xfrm>
            <a:off x="8074025" y="2947988"/>
            <a:ext cx="4643438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3"/>
          <p:cNvPicPr>
            <a:picLocks noChangeAspect="1"/>
          </p:cNvPicPr>
          <p:nvPr/>
        </p:nvPicPr>
        <p:blipFill>
          <a:blip r:embed="rId3" cstate="print"/>
          <a:srcRect l="19135" t="8008" r="20985" b="5551"/>
          <a:stretch>
            <a:fillRect/>
          </a:stretch>
        </p:blipFill>
        <p:spPr bwMode="auto">
          <a:xfrm>
            <a:off x="287338" y="2947988"/>
            <a:ext cx="7572375" cy="6145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9F23CBD-51BA-4C6F-8CB8-15E6C72ABCBA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21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035" name="Rectangle 3"/>
          <p:cNvSpPr txBox="1">
            <a:spLocks noChangeArrowheads="1"/>
          </p:cNvSpPr>
          <p:nvPr/>
        </p:nvSpPr>
        <p:spPr bwMode="auto">
          <a:xfrm>
            <a:off x="358775" y="6591300"/>
            <a:ext cx="117856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ru-RU" sz="1400">
                <a:solidFill>
                  <a:schemeClr val="bg1"/>
                </a:solidFill>
              </a:rPr>
              <a:t>Клиент: Kraft Foods</a:t>
            </a:r>
            <a:br>
              <a:rPr lang="ru-RU" sz="1400">
                <a:solidFill>
                  <a:schemeClr val="bg1"/>
                </a:solidFill>
              </a:rPr>
            </a:br>
            <a:r>
              <a:rPr lang="ru-RU" sz="1400">
                <a:solidFill>
                  <a:schemeClr val="bg1"/>
                </a:solidFill>
              </a:rPr>
              <a:t>Бренд: </a:t>
            </a:r>
            <a:r>
              <a:rPr lang="en-US" sz="1400">
                <a:solidFill>
                  <a:schemeClr val="bg1"/>
                </a:solidFill>
              </a:rPr>
              <a:t>Picnic</a:t>
            </a:r>
            <a:r>
              <a:rPr lang="ru-RU" sz="1400">
                <a:solidFill>
                  <a:schemeClr val="bg1"/>
                </a:solidFill>
              </a:rPr>
              <a:t/>
            </a:r>
            <a:br>
              <a:rPr lang="ru-RU" sz="1400">
                <a:solidFill>
                  <a:schemeClr val="bg1"/>
                </a:solidFill>
              </a:rPr>
            </a:br>
            <a:r>
              <a:rPr lang="ru-RU" sz="1400">
                <a:solidFill>
                  <a:schemeClr val="bg1"/>
                </a:solidFill>
              </a:rPr>
              <a:t>Период проведения: май 2012 г.</a:t>
            </a:r>
          </a:p>
          <a:p>
            <a:pPr algn="l"/>
            <a:r>
              <a:rPr lang="ru-RU" sz="1400">
                <a:solidFill>
                  <a:schemeClr val="bg1"/>
                </a:solidFill>
              </a:rPr>
              <a:t>Национальное  промо,  </a:t>
            </a:r>
            <a:r>
              <a:rPr lang="en-US" sz="1400">
                <a:solidFill>
                  <a:schemeClr val="bg1"/>
                </a:solidFill>
              </a:rPr>
              <a:t>digital</a:t>
            </a:r>
            <a:r>
              <a:rPr lang="ru-RU" sz="1400">
                <a:solidFill>
                  <a:schemeClr val="bg1"/>
                </a:solidFill>
              </a:rPr>
              <a:t>,  продвижение  через  Интернет</a:t>
            </a:r>
          </a:p>
          <a:p>
            <a:pPr algn="l"/>
            <a:endParaRPr lang="ru-RU" sz="1400">
              <a:solidFill>
                <a:schemeClr val="bg1"/>
              </a:solidFill>
            </a:endParaRPr>
          </a:p>
          <a:p>
            <a:pPr marL="0" lvl="1" algn="l">
              <a:spcBef>
                <a:spcPts val="600"/>
              </a:spcBef>
              <a:buClr>
                <a:schemeClr val="tx2"/>
              </a:buClr>
            </a:pPr>
            <a:r>
              <a:rPr lang="en-US" sz="1400">
                <a:solidFill>
                  <a:schemeClr val="bg1"/>
                </a:solidFill>
              </a:rPr>
              <a:t>FUN</a:t>
            </a:r>
            <a:r>
              <a:rPr lang="ru-RU" sz="1400">
                <a:solidFill>
                  <a:schemeClr val="bg1"/>
                </a:solidFill>
              </a:rPr>
              <a:t>-призы получает каждый участник, зарегистрировавший 100й код каждый час .</a:t>
            </a:r>
          </a:p>
          <a:p>
            <a:pPr marL="0" lvl="1" algn="l">
              <a:spcBef>
                <a:spcPts val="600"/>
              </a:spcBef>
              <a:buClr>
                <a:schemeClr val="tx2"/>
              </a:buClr>
            </a:pPr>
            <a:r>
              <a:rPr lang="ru-RU" sz="1400">
                <a:solidFill>
                  <a:schemeClr val="bg1"/>
                </a:solidFill>
              </a:rPr>
              <a:t>Ежедневный приз </a:t>
            </a:r>
            <a:r>
              <a:rPr lang="en-US" sz="1400">
                <a:solidFill>
                  <a:schemeClr val="bg1"/>
                </a:solidFill>
              </a:rPr>
              <a:t>IPad</a:t>
            </a:r>
            <a:r>
              <a:rPr lang="ru-RU" sz="1400">
                <a:solidFill>
                  <a:schemeClr val="bg1"/>
                </a:solidFill>
              </a:rPr>
              <a:t> получает участник, зарегистрировавший 1000й код в день.</a:t>
            </a:r>
          </a:p>
          <a:p>
            <a:pPr marL="0" lvl="1" algn="l">
              <a:spcBef>
                <a:spcPts val="600"/>
              </a:spcBef>
              <a:buClr>
                <a:schemeClr val="tx2"/>
              </a:buClr>
            </a:pPr>
            <a:r>
              <a:rPr lang="ru-RU" sz="1400">
                <a:solidFill>
                  <a:schemeClr val="bg1"/>
                </a:solidFill>
              </a:rPr>
              <a:t>Мобильный контент получает каждый участник, зарегистрировавший код на сайте акции или через </a:t>
            </a:r>
            <a:r>
              <a:rPr lang="en-US" sz="1400">
                <a:solidFill>
                  <a:schemeClr val="bg1"/>
                </a:solidFill>
              </a:rPr>
              <a:t>SMS</a:t>
            </a:r>
            <a:r>
              <a:rPr lang="ru-RU" sz="1400">
                <a:solidFill>
                  <a:schemeClr val="bg1"/>
                </a:solidFill>
              </a:rPr>
              <a:t>. </a:t>
            </a:r>
            <a:endParaRPr lang="en-US" sz="1400">
              <a:solidFill>
                <a:schemeClr val="bg1"/>
              </a:solidFill>
            </a:endParaRPr>
          </a:p>
          <a:p>
            <a:pPr marL="0" lvl="1" algn="l">
              <a:spcBef>
                <a:spcPts val="600"/>
              </a:spcBef>
              <a:buClr>
                <a:schemeClr val="tx2"/>
              </a:buClr>
            </a:pPr>
            <a:r>
              <a:rPr lang="en-US" sz="1400">
                <a:solidFill>
                  <a:schemeClr val="bg1"/>
                </a:solidFill>
              </a:rPr>
              <a:t>Macbook</a:t>
            </a:r>
            <a:r>
              <a:rPr lang="ru-RU" sz="1400">
                <a:solidFill>
                  <a:schemeClr val="bg1"/>
                </a:solidFill>
              </a:rPr>
              <a:t> получает победитель творческого конкурса Акции, набравший наибольшее количество голосов</a:t>
            </a:r>
          </a:p>
        </p:txBody>
      </p:sp>
      <p:pic>
        <p:nvPicPr>
          <p:cNvPr id="44036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733425"/>
            <a:ext cx="12430125" cy="5572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28B0C82-F03A-4DE2-93F5-F6E52151DC04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22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059" name="Rectangle 3"/>
          <p:cNvSpPr txBox="1">
            <a:spLocks noChangeArrowheads="1"/>
          </p:cNvSpPr>
          <p:nvPr/>
        </p:nvSpPr>
        <p:spPr bwMode="auto">
          <a:xfrm>
            <a:off x="358775" y="6591300"/>
            <a:ext cx="117856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l">
              <a:spcBef>
                <a:spcPts val="600"/>
              </a:spcBef>
              <a:buClr>
                <a:schemeClr val="tx2"/>
              </a:buClr>
            </a:pPr>
            <a:endParaRPr lang="ru-RU" sz="1600">
              <a:solidFill>
                <a:schemeClr val="bg1"/>
              </a:solidFill>
            </a:endParaRPr>
          </a:p>
          <a:p>
            <a:pPr marL="0" lvl="1" algn="l">
              <a:spcBef>
                <a:spcPts val="600"/>
              </a:spcBef>
              <a:buClr>
                <a:schemeClr val="tx2"/>
              </a:buClr>
            </a:pPr>
            <a:r>
              <a:rPr lang="ru-RU" sz="1600">
                <a:solidFill>
                  <a:schemeClr val="bg1"/>
                </a:solidFill>
              </a:rPr>
              <a:t>количество разыгранных призов:</a:t>
            </a:r>
          </a:p>
          <a:p>
            <a:pPr marL="0" lvl="1" algn="l">
              <a:spcBef>
                <a:spcPts val="600"/>
              </a:spcBef>
              <a:buClr>
                <a:schemeClr val="tx2"/>
              </a:buClr>
            </a:pPr>
            <a:r>
              <a:rPr lang="ru-RU" sz="1600">
                <a:solidFill>
                  <a:schemeClr val="bg1"/>
                </a:solidFill>
              </a:rPr>
              <a:t>флеш  карты – 1 498 шт / 14 шт в сутки			</a:t>
            </a:r>
          </a:p>
          <a:p>
            <a:pPr marL="0" lvl="1" algn="l">
              <a:spcBef>
                <a:spcPts val="600"/>
              </a:spcBef>
              <a:buClr>
                <a:schemeClr val="tx2"/>
              </a:buClr>
            </a:pPr>
            <a:r>
              <a:rPr lang="ru-RU" sz="1600">
                <a:solidFill>
                  <a:schemeClr val="bg1"/>
                </a:solidFill>
              </a:rPr>
              <a:t>сертификаты </a:t>
            </a:r>
            <a:r>
              <a:rPr lang="en-US" sz="1600">
                <a:solidFill>
                  <a:schemeClr val="bg1"/>
                </a:solidFill>
              </a:rPr>
              <a:t>OZON </a:t>
            </a:r>
            <a:r>
              <a:rPr lang="ru-RU" sz="1600">
                <a:solidFill>
                  <a:schemeClr val="bg1"/>
                </a:solidFill>
              </a:rPr>
              <a:t>– 428 шт / 4 шт в сутки</a:t>
            </a:r>
          </a:p>
          <a:p>
            <a:pPr marL="0" lvl="1" algn="l">
              <a:spcBef>
                <a:spcPts val="600"/>
              </a:spcBef>
              <a:buClr>
                <a:schemeClr val="tx2"/>
              </a:buClr>
            </a:pPr>
            <a:r>
              <a:rPr lang="ru-RU" sz="1600">
                <a:solidFill>
                  <a:schemeClr val="bg1"/>
                </a:solidFill>
              </a:rPr>
              <a:t>наушники  - 321 шт / 3 шт в сутки			</a:t>
            </a:r>
          </a:p>
          <a:p>
            <a:pPr marL="0" lvl="1" algn="l">
              <a:spcBef>
                <a:spcPts val="600"/>
              </a:spcBef>
              <a:buClr>
                <a:schemeClr val="tx2"/>
              </a:buClr>
            </a:pPr>
            <a:r>
              <a:rPr lang="ru-RU" sz="1600">
                <a:solidFill>
                  <a:schemeClr val="bg1"/>
                </a:solidFill>
              </a:rPr>
              <a:t>часы – 321 шт / 3 шт в сутки</a:t>
            </a:r>
          </a:p>
          <a:p>
            <a:pPr marL="0" lvl="1" algn="l">
              <a:spcBef>
                <a:spcPts val="600"/>
              </a:spcBef>
              <a:buClr>
                <a:schemeClr val="tx2"/>
              </a:buClr>
            </a:pPr>
            <a:r>
              <a:rPr lang="en-US" sz="1600">
                <a:solidFill>
                  <a:schemeClr val="bg1"/>
                </a:solidFill>
              </a:rPr>
              <a:t>iPAD – </a:t>
            </a:r>
            <a:r>
              <a:rPr lang="ru-RU" sz="1600">
                <a:solidFill>
                  <a:schemeClr val="bg1"/>
                </a:solidFill>
              </a:rPr>
              <a:t>107 шт / 1 шт в сутки</a:t>
            </a:r>
          </a:p>
          <a:p>
            <a:pPr marL="0" lvl="1" algn="l">
              <a:spcBef>
                <a:spcPts val="600"/>
              </a:spcBef>
              <a:buClr>
                <a:schemeClr val="tx2"/>
              </a:buClr>
            </a:pPr>
            <a:endParaRPr lang="ru-RU" sz="1600" i="1">
              <a:solidFill>
                <a:schemeClr val="bg1"/>
              </a:solidFill>
            </a:endParaRPr>
          </a:p>
        </p:txBody>
      </p:sp>
      <p:pic>
        <p:nvPicPr>
          <p:cNvPr id="45060" name="Picture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719138"/>
            <a:ext cx="12420600" cy="5657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B0BE042-4284-472A-8A3A-4C65EB4EF054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23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083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000" b="1" smtClean="0">
                <a:latin typeface="Helvetica Neue"/>
                <a:ea typeface="Helvetica Neue"/>
                <a:cs typeface="Helvetica Neue"/>
                <a:sym typeface="Helvetica Neue"/>
              </a:rPr>
              <a:t>EFES Dance Square Off</a:t>
            </a:r>
            <a:endParaRPr lang="en-US" sz="5000" b="1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076575"/>
            <a:ext cx="7188200" cy="57404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ru-RU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Бренд:</a:t>
            </a: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EFES</a:t>
            </a:r>
            <a:endParaRPr lang="ru-RU" sz="2000" b="1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ru-RU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Каналы проведения: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Modern trade</a:t>
            </a: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и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On-Trade</a:t>
            </a: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ru-RU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Период проведения: </a:t>
            </a:r>
            <a:endParaRPr lang="en-US" sz="2000" b="1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Modern Trade</a:t>
            </a: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15</a:t>
            </a: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февраля –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 марта 2013 года</a:t>
            </a: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On-Trade</a:t>
            </a: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01 февраля – 28 февраля 2013 года</a:t>
            </a: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endParaRPr lang="ru-RU" sz="2000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ru-RU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Механики:  </a:t>
            </a: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интеллектуальная игра с участием </a:t>
            </a:r>
            <a:r>
              <a:rPr lang="ru-RU" sz="20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промоперсонала</a:t>
            </a: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и подарок за покупку.</a:t>
            </a: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Призы на 2 канала: билеты на фестиваль </a:t>
            </a:r>
            <a:r>
              <a:rPr lang="ru-RU" sz="20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чирлидеров</a:t>
            </a: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Efes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Dance Square Off</a:t>
            </a: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бокалы с </a:t>
            </a:r>
            <a:r>
              <a:rPr lang="ru-RU" sz="20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брендингом</a:t>
            </a: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сумка холодильник, </a:t>
            </a:r>
            <a:r>
              <a:rPr lang="ru-RU" sz="20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ароматизаторы</a:t>
            </a: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брелки и релаксаторы.</a:t>
            </a: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endParaRPr lang="ru-RU" sz="2000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ru-RU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Города: </a:t>
            </a: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Москва</a:t>
            </a: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endParaRPr lang="ru-RU" sz="2000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endParaRPr lang="ru-RU" sz="2000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6085" name="Picture 2"/>
          <p:cNvPicPr>
            <a:picLocks noChangeAspect="1"/>
          </p:cNvPicPr>
          <p:nvPr/>
        </p:nvPicPr>
        <p:blipFill>
          <a:blip r:embed="rId2" cstate="print"/>
          <a:srcRect l="29150" r="32684" b="20824"/>
          <a:stretch>
            <a:fillRect/>
          </a:stretch>
        </p:blipFill>
        <p:spPr bwMode="auto">
          <a:xfrm>
            <a:off x="8086725" y="3005138"/>
            <a:ext cx="4630738" cy="5400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6086" name="Picture 2"/>
          <p:cNvPicPr>
            <a:picLocks noChangeAspect="1"/>
          </p:cNvPicPr>
          <p:nvPr/>
        </p:nvPicPr>
        <p:blipFill>
          <a:blip r:embed="rId2" cstate="print"/>
          <a:srcRect l="29150" t="76009" r="32684" b="19769"/>
          <a:stretch>
            <a:fillRect/>
          </a:stretch>
        </p:blipFill>
        <p:spPr bwMode="auto">
          <a:xfrm>
            <a:off x="8086725" y="8477250"/>
            <a:ext cx="4630738" cy="64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CCC5546-2C6F-4FE5-B73A-51C6C40D295E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24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107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000" b="1" smtClean="0">
                <a:latin typeface="Helvetica Neue"/>
                <a:ea typeface="Helvetica Neue"/>
                <a:cs typeface="Helvetica Neue"/>
                <a:sym typeface="Helvetica Neue"/>
              </a:rPr>
              <a:t>EFES Dance Square Off</a:t>
            </a:r>
            <a:endParaRPr lang="en-US" sz="5000" b="1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076575"/>
            <a:ext cx="7188200" cy="57404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ru-RU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Интеллектуальный баскетбол  </a:t>
            </a:r>
            <a:br>
              <a:rPr lang="ru-RU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-RU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MIND FLEX</a:t>
            </a:r>
            <a:r>
              <a:rPr lang="ru-RU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Duel</a:t>
            </a:r>
            <a:r>
              <a:rPr lang="ru-RU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</a:t>
            </a: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игра в которой два соперника могут напрямую посоревноваться у кого мысль сильнее, кто лучше умеет концентрироваться. </a:t>
            </a: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endParaRPr lang="ru-RU" sz="2000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 качестве контроллера в </a:t>
            </a:r>
            <a:r>
              <a:rPr lang="ru-RU" sz="20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Mindflex</a:t>
            </a: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0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Duel</a:t>
            </a: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используется аппарат, надеваемый на голову и считывающий мозговые волны у лба, височных долей и ушных мочек. </a:t>
            </a:r>
            <a:endParaRPr lang="en-US" sz="2000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endParaRPr lang="ru-RU" sz="2000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Цель игры - перетянуть легкий шарик, </a:t>
            </a:r>
            <a:r>
              <a:rPr lang="ru-RU" sz="2000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левитирующий</a:t>
            </a:r>
            <a:r>
              <a:rPr lang="ru-RU" sz="2000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на восходящих воздушных потоках.</a:t>
            </a: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endParaRPr lang="ru-RU" sz="2000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endParaRPr lang="ru-RU" sz="2000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7109" name="Picture 5" descr="C:\Users\AZybina\Desktop\EFES фото\OT\СПБ_Больая Семеновская 32 (19)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10770" t="15726" r="10480" b="30936"/>
          <a:stretch>
            <a:fillRect/>
          </a:stretch>
        </p:blipFill>
        <p:spPr bwMode="auto">
          <a:xfrm>
            <a:off x="8158163" y="2932113"/>
            <a:ext cx="45370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3" descr="C:\Users\AZybina\Desktop\EFES фото\OT\СПБ, МSK 07  Марксистская ул. д. 3, 08-10.02 (33)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32979" t="52505" b="36153"/>
          <a:stretch>
            <a:fillRect/>
          </a:stretch>
        </p:blipFill>
        <p:spPr bwMode="auto">
          <a:xfrm>
            <a:off x="8158163" y="7972425"/>
            <a:ext cx="45370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4" descr="C:\Users\AZybina\Desktop\EFES фото\OT\Спб, Новый Арбат, 2. (1)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18073" t="8333" r="5318" b="14034"/>
          <a:stretch>
            <a:fillRect/>
          </a:stretch>
        </p:blipFill>
        <p:spPr bwMode="auto">
          <a:xfrm>
            <a:off x="8158163" y="5308600"/>
            <a:ext cx="45481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12306300" y="196850"/>
            <a:ext cx="427038" cy="431800"/>
          </a:xfrm>
          <a:noFill/>
        </p:spPr>
        <p:txBody>
          <a:bodyPr/>
          <a:lstStyle/>
          <a:p>
            <a:fld id="{20958A76-C2A4-4ACD-9F66-AF41A4E0398B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25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131" name="TextBox 5"/>
          <p:cNvSpPr txBox="1">
            <a:spLocks noChangeArrowheads="1"/>
          </p:cNvSpPr>
          <p:nvPr/>
        </p:nvSpPr>
        <p:spPr bwMode="auto">
          <a:xfrm>
            <a:off x="7097713" y="5873750"/>
            <a:ext cx="2357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>
                <a:solidFill>
                  <a:srgbClr val="093983"/>
                </a:solidFill>
                <a:latin typeface="Verdana" pitchFamily="34" charset="0"/>
              </a:rPr>
              <a:t>промостойка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40088" y="3776663"/>
            <a:ext cx="714375" cy="2857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2597150" y="2419350"/>
            <a:ext cx="2357438" cy="3571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48134" name="Picture 2" descr="\\Fpcs-1\agency\Managers\Проекты 2013\Магденко Татьяна\EFES\Design\Final\palleta_1.jpg"/>
          <p:cNvPicPr>
            <a:picLocks noChangeAspect="1" noChangeArrowheads="1"/>
          </p:cNvPicPr>
          <p:nvPr/>
        </p:nvPicPr>
        <p:blipFill>
          <a:blip r:embed="rId2" cstate="print"/>
          <a:srcRect t="7562"/>
          <a:stretch>
            <a:fillRect/>
          </a:stretch>
        </p:blipFill>
        <p:spPr bwMode="auto">
          <a:xfrm>
            <a:off x="311150" y="1590675"/>
            <a:ext cx="4392613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3" descr="\\Fpcs-1\agency\Managers\Проекты 2013\Магденко Татьяна\EFES\Design\Final\stoyka_v2.jpg"/>
          <p:cNvPicPr>
            <a:picLocks noChangeAspect="1" noChangeArrowheads="1"/>
          </p:cNvPicPr>
          <p:nvPr/>
        </p:nvPicPr>
        <p:blipFill>
          <a:blip r:embed="rId3" cstate="print"/>
          <a:srcRect l="10455" t="12000" r="20520" b="8000"/>
          <a:stretch>
            <a:fillRect/>
          </a:stretch>
        </p:blipFill>
        <p:spPr bwMode="auto">
          <a:xfrm>
            <a:off x="6740525" y="1492250"/>
            <a:ext cx="2786063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4" descr="\\Fpcs-1\agency\Managers\Проекты 2013\Магденко Татьяна\EFES\Design\Final\Efes_game_sticker_1200x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0650" y="1411288"/>
            <a:ext cx="2500313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7" name="TextBox 5"/>
          <p:cNvSpPr txBox="1">
            <a:spLocks noChangeArrowheads="1"/>
          </p:cNvSpPr>
          <p:nvPr/>
        </p:nvSpPr>
        <p:spPr bwMode="auto">
          <a:xfrm>
            <a:off x="4002088" y="2768600"/>
            <a:ext cx="2357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>
                <a:solidFill>
                  <a:srgbClr val="093983"/>
                </a:solidFill>
                <a:latin typeface="Verdana" pitchFamily="34" charset="0"/>
              </a:rPr>
              <a:t>напольный стикер</a:t>
            </a:r>
          </a:p>
        </p:txBody>
      </p:sp>
      <p:pic>
        <p:nvPicPr>
          <p:cNvPr id="48138" name="Picture 3" descr="\\Fpcs-1\agency\Managers\Проекты 2013\Магденко Татьяна\EFES\Design\aroma\car_aroma_8_approved.jpg"/>
          <p:cNvPicPr>
            <a:picLocks noChangeAspect="1" noChangeArrowheads="1"/>
          </p:cNvPicPr>
          <p:nvPr/>
        </p:nvPicPr>
        <p:blipFill>
          <a:blip r:embed="rId5" cstate="print"/>
          <a:srcRect t="9035" b="17389"/>
          <a:stretch>
            <a:fillRect/>
          </a:stretch>
        </p:blipFill>
        <p:spPr bwMode="auto">
          <a:xfrm>
            <a:off x="2757488" y="6605588"/>
            <a:ext cx="3435350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 cstate="print"/>
          <a:srcRect t="11139"/>
          <a:stretch>
            <a:fillRect/>
          </a:stretch>
        </p:blipFill>
        <p:spPr bwMode="auto">
          <a:xfrm>
            <a:off x="471973" y="6676411"/>
            <a:ext cx="2000264" cy="1547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8140" name="TextBox 5"/>
          <p:cNvSpPr txBox="1">
            <a:spLocks noChangeArrowheads="1"/>
          </p:cNvSpPr>
          <p:nvPr/>
        </p:nvSpPr>
        <p:spPr bwMode="auto">
          <a:xfrm>
            <a:off x="2971800" y="8177213"/>
            <a:ext cx="307181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>
                <a:solidFill>
                  <a:srgbClr val="093983"/>
                </a:solidFill>
                <a:latin typeface="Verdana" pitchFamily="34" charset="0"/>
              </a:rPr>
              <a:t>ароматизатор</a:t>
            </a:r>
          </a:p>
          <a:p>
            <a:endParaRPr lang="ru-RU" sz="1400">
              <a:latin typeface="Verdana" pitchFamily="34" charset="0"/>
            </a:endParaRPr>
          </a:p>
        </p:txBody>
      </p:sp>
      <p:sp>
        <p:nvSpPr>
          <p:cNvPr id="48141" name="TextBox 5"/>
          <p:cNvSpPr txBox="1">
            <a:spLocks noChangeArrowheads="1"/>
          </p:cNvSpPr>
          <p:nvPr/>
        </p:nvSpPr>
        <p:spPr bwMode="auto">
          <a:xfrm>
            <a:off x="454025" y="8313738"/>
            <a:ext cx="2000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>
                <a:solidFill>
                  <a:srgbClr val="093983"/>
                </a:solidFill>
                <a:latin typeface="Verdana" pitchFamily="34" charset="0"/>
              </a:rPr>
              <a:t>сумка-холодильник</a:t>
            </a:r>
            <a:endParaRPr lang="ru-RU" sz="1400">
              <a:latin typeface="Verdana" pitchFamily="34" charset="0"/>
            </a:endParaRPr>
          </a:p>
        </p:txBody>
      </p:sp>
      <p:pic>
        <p:nvPicPr>
          <p:cNvPr id="48142" name="Picture 4"/>
          <p:cNvPicPr>
            <a:picLocks noChangeAspect="1" noChangeArrowheads="1"/>
          </p:cNvPicPr>
          <p:nvPr/>
        </p:nvPicPr>
        <p:blipFill>
          <a:blip r:embed="rId7" cstate="print"/>
          <a:srcRect l="19205" t="12267" r="13583" b="10046"/>
          <a:stretch>
            <a:fillRect/>
          </a:stretch>
        </p:blipFill>
        <p:spPr bwMode="auto">
          <a:xfrm>
            <a:off x="5062538" y="4660900"/>
            <a:ext cx="1184275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3" name="Picture 6" descr="C:\Users\AZybina\AppData\Local\Microsoft\Windows\Temporary Internet Files\Content.Outlook\CRDL47HT\_-relaksator (2).jpg"/>
          <p:cNvPicPr>
            <a:picLocks noChangeAspect="1" noChangeArrowheads="1"/>
          </p:cNvPicPr>
          <p:nvPr/>
        </p:nvPicPr>
        <p:blipFill>
          <a:blip r:embed="rId8" cstate="print"/>
          <a:srcRect l="19566" t="12500" r="14395" b="9373"/>
          <a:stretch>
            <a:fillRect/>
          </a:stretch>
        </p:blipFill>
        <p:spPr bwMode="auto">
          <a:xfrm>
            <a:off x="5565775" y="3508375"/>
            <a:ext cx="1187450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4" name="TextBox 5"/>
          <p:cNvSpPr txBox="1">
            <a:spLocks noChangeArrowheads="1"/>
          </p:cNvSpPr>
          <p:nvPr/>
        </p:nvSpPr>
        <p:spPr bwMode="auto">
          <a:xfrm>
            <a:off x="6070600" y="8169275"/>
            <a:ext cx="2214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>
                <a:solidFill>
                  <a:srgbClr val="093983"/>
                </a:solidFill>
                <a:latin typeface="Verdana" pitchFamily="34" charset="0"/>
              </a:rPr>
              <a:t>брелок</a:t>
            </a:r>
            <a:endParaRPr lang="ru-RU" sz="1400">
              <a:latin typeface="Verdana" pitchFamily="34" charset="0"/>
            </a:endParaRPr>
          </a:p>
        </p:txBody>
      </p:sp>
      <p:sp>
        <p:nvSpPr>
          <p:cNvPr id="48145" name="TextBox 5"/>
          <p:cNvSpPr txBox="1">
            <a:spLocks noChangeArrowheads="1"/>
          </p:cNvSpPr>
          <p:nvPr/>
        </p:nvSpPr>
        <p:spPr bwMode="auto">
          <a:xfrm>
            <a:off x="4792663" y="5884863"/>
            <a:ext cx="2214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>
                <a:solidFill>
                  <a:srgbClr val="093983"/>
                </a:solidFill>
                <a:latin typeface="Verdana" pitchFamily="34" charset="0"/>
              </a:rPr>
              <a:t>релаксатор</a:t>
            </a:r>
            <a:endParaRPr lang="ru-RU" sz="1400">
              <a:latin typeface="Verdana" pitchFamily="34" charset="0"/>
            </a:endParaRPr>
          </a:p>
        </p:txBody>
      </p:sp>
      <p:pic>
        <p:nvPicPr>
          <p:cNvPr id="48146" name="Picture 5" descr="C:\Users\AZybina\AppData\Local\Microsoft\Windows\Temporary Internet Files\Content.Outlook\CRDL47HT\brelok_v2 (Medium) (4).jpg"/>
          <p:cNvPicPr>
            <a:picLocks noChangeAspect="1" noChangeArrowheads="1"/>
          </p:cNvPicPr>
          <p:nvPr/>
        </p:nvPicPr>
        <p:blipFill>
          <a:blip r:embed="rId9" cstate="print"/>
          <a:srcRect t="6897" r="12128"/>
          <a:stretch>
            <a:fillRect/>
          </a:stretch>
        </p:blipFill>
        <p:spPr bwMode="auto">
          <a:xfrm>
            <a:off x="6502400" y="6172200"/>
            <a:ext cx="223202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7" name="Picture 8" descr="C:\Users\AZybina\AppData\Local\Microsoft\Windows\Temporary Internet Files\Content.Outlook\CRDL47HT\Invitation_front (2).jpg"/>
          <p:cNvPicPr>
            <a:picLocks noChangeAspect="1" noChangeArrowheads="1"/>
          </p:cNvPicPr>
          <p:nvPr/>
        </p:nvPicPr>
        <p:blipFill>
          <a:blip r:embed="rId10" cstate="print"/>
          <a:srcRect l="11086" t="13132" r="13737" b="13132"/>
          <a:stretch>
            <a:fillRect/>
          </a:stretch>
        </p:blipFill>
        <p:spPr bwMode="auto">
          <a:xfrm>
            <a:off x="8878888" y="6821488"/>
            <a:ext cx="38163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8" name="TextBox 5"/>
          <p:cNvSpPr txBox="1">
            <a:spLocks noChangeArrowheads="1"/>
          </p:cNvSpPr>
          <p:nvPr/>
        </p:nvSpPr>
        <p:spPr bwMode="auto">
          <a:xfrm>
            <a:off x="9598025" y="8164513"/>
            <a:ext cx="2214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>
                <a:solidFill>
                  <a:srgbClr val="093983"/>
                </a:solidFill>
                <a:latin typeface="Verdana" pitchFamily="34" charset="0"/>
              </a:rPr>
              <a:t>билеты</a:t>
            </a:r>
            <a:endParaRPr lang="ru-RU" sz="1400">
              <a:latin typeface="Verdana" pitchFamily="34" charset="0"/>
            </a:endParaRPr>
          </a:p>
        </p:txBody>
      </p:sp>
      <p:pic>
        <p:nvPicPr>
          <p:cNvPr id="48149" name="Picture 2" descr="\\Fpcs-1\agency\Managers\Проекты 2013\Магденко Татьяна\EFES\Design\Final\promoforma\Efes_promoforma_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598025" y="1276350"/>
            <a:ext cx="3087688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50" name="TextBox 5"/>
          <p:cNvSpPr txBox="1">
            <a:spLocks noChangeArrowheads="1"/>
          </p:cNvSpPr>
          <p:nvPr/>
        </p:nvSpPr>
        <p:spPr bwMode="auto">
          <a:xfrm>
            <a:off x="309563" y="773113"/>
            <a:ext cx="3600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3200" b="1">
                <a:solidFill>
                  <a:srgbClr val="093983"/>
                </a:solidFill>
                <a:latin typeface="Verdana" pitchFamily="34" charset="0"/>
              </a:rPr>
              <a:t>POSM, </a:t>
            </a:r>
            <a:r>
              <a:rPr lang="ru-RU" sz="3200" b="1">
                <a:solidFill>
                  <a:srgbClr val="093983"/>
                </a:solidFill>
                <a:latin typeface="Verdana" pitchFamily="34" charset="0"/>
              </a:rPr>
              <a:t>призы</a:t>
            </a:r>
            <a:endParaRPr lang="ru-RU" sz="3200" b="1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E62A176-3155-486C-82A4-4352448CA1FE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26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155" name="AutoShape 6" descr="http://www.nomsk.ru/prizolov/sites/default/files/images/holsten.jpg"/>
          <p:cNvSpPr>
            <a:spLocks noChangeAspect="1" noChangeArrowheads="1"/>
          </p:cNvSpPr>
          <p:nvPr/>
        </p:nvSpPr>
        <p:spPr bwMode="auto">
          <a:xfrm>
            <a:off x="6469063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9156" name="AutoShape 8" descr="http://www.nomsk.ru/prizolov/sites/default/files/images/holsten.jpg"/>
          <p:cNvSpPr>
            <a:spLocks noChangeAspect="1" noChangeArrowheads="1"/>
          </p:cNvSpPr>
          <p:nvPr/>
        </p:nvSpPr>
        <p:spPr bwMode="auto">
          <a:xfrm>
            <a:off x="6469063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9157" name="Picture 10" descr="http://www.sostav.ru/articles/rus/2012/31.05/news/images/holsten.jpg"/>
          <p:cNvPicPr>
            <a:picLocks noChangeAspect="1" noChangeArrowheads="1"/>
          </p:cNvPicPr>
          <p:nvPr/>
        </p:nvPicPr>
        <p:blipFill>
          <a:blip r:embed="rId2" cstate="print"/>
          <a:srcRect l="28748" r="27173"/>
          <a:stretch>
            <a:fillRect/>
          </a:stretch>
        </p:blipFill>
        <p:spPr bwMode="auto">
          <a:xfrm>
            <a:off x="287338" y="733425"/>
            <a:ext cx="328612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12" descr="http://www.diva.by/i/photo/focus/presetations/holsten-7.jpg"/>
          <p:cNvPicPr>
            <a:picLocks noChangeAspect="1" noChangeArrowheads="1"/>
          </p:cNvPicPr>
          <p:nvPr/>
        </p:nvPicPr>
        <p:blipFill>
          <a:blip r:embed="rId3" cstate="print"/>
          <a:srcRect l="20512" r="12820"/>
          <a:stretch>
            <a:fillRect/>
          </a:stretch>
        </p:blipFill>
        <p:spPr bwMode="auto">
          <a:xfrm>
            <a:off x="3716338" y="733425"/>
            <a:ext cx="557212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14" descr="http://www.lorenz-snackworld.pl/sites/default/files/lorenz-snackworld.pl/saltletts_stix_0.png?1311231482"/>
          <p:cNvPicPr>
            <a:picLocks noChangeAspect="1" noChangeArrowheads="1"/>
          </p:cNvPicPr>
          <p:nvPr/>
        </p:nvPicPr>
        <p:blipFill>
          <a:blip r:embed="rId4" cstate="print"/>
          <a:srcRect l="10165" t="4800" r="11897" b="2809"/>
          <a:stretch>
            <a:fillRect/>
          </a:stretch>
        </p:blipFill>
        <p:spPr bwMode="auto">
          <a:xfrm>
            <a:off x="9431338" y="733425"/>
            <a:ext cx="328612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Rectangle 3"/>
          <p:cNvSpPr txBox="1">
            <a:spLocks noChangeArrowheads="1"/>
          </p:cNvSpPr>
          <p:nvPr/>
        </p:nvSpPr>
        <p:spPr bwMode="auto">
          <a:xfrm>
            <a:off x="358775" y="6591300"/>
            <a:ext cx="117856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endParaRPr lang="ru-RU" sz="1400">
              <a:solidFill>
                <a:schemeClr val="bg1"/>
              </a:solidFill>
              <a:latin typeface="Verdana" pitchFamily="34" charset="0"/>
            </a:endParaRPr>
          </a:p>
          <a:p>
            <a:pPr algn="l"/>
            <a:endParaRPr lang="ru-RU" sz="1400">
              <a:solidFill>
                <a:schemeClr val="bg1"/>
              </a:solidFill>
              <a:latin typeface="Verdana" pitchFamily="34" charset="0"/>
            </a:endParaRPr>
          </a:p>
          <a:p>
            <a:pPr algn="l"/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Клиент: </a:t>
            </a:r>
            <a:r>
              <a:rPr lang="en-US" sz="1400">
                <a:solidFill>
                  <a:schemeClr val="bg1"/>
                </a:solidFill>
                <a:latin typeface="Verdana" pitchFamily="34" charset="0"/>
              </a:rPr>
              <a:t>SABMiller</a:t>
            </a:r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ru-RU" sz="1400">
                <a:solidFill>
                  <a:schemeClr val="bg1"/>
                </a:solidFill>
                <a:latin typeface="Verdana" pitchFamily="34" charset="0"/>
              </a:rPr>
            </a:br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Бренд: </a:t>
            </a:r>
            <a:r>
              <a:rPr lang="en-US" sz="1400">
                <a:solidFill>
                  <a:schemeClr val="bg1"/>
                </a:solidFill>
                <a:latin typeface="Verdana" pitchFamily="34" charset="0"/>
              </a:rPr>
              <a:t>Holsten  </a:t>
            </a:r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и </a:t>
            </a:r>
            <a:r>
              <a:rPr lang="en-US" sz="1400">
                <a:solidFill>
                  <a:schemeClr val="bg1"/>
                </a:solidFill>
                <a:latin typeface="Verdana" pitchFamily="34" charset="0"/>
              </a:rPr>
              <a:t>Saltletts</a:t>
            </a:r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 («</a:t>
            </a:r>
            <a:r>
              <a:rPr lang="en-US" sz="1400">
                <a:solidFill>
                  <a:schemeClr val="bg1"/>
                </a:solidFill>
                <a:latin typeface="Verdana" pitchFamily="34" charset="0"/>
              </a:rPr>
              <a:t>Lorenz</a:t>
            </a:r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»)</a:t>
            </a:r>
            <a:br>
              <a:rPr lang="ru-RU" sz="1400">
                <a:solidFill>
                  <a:schemeClr val="bg1"/>
                </a:solidFill>
                <a:latin typeface="Verdana" pitchFamily="34" charset="0"/>
              </a:rPr>
            </a:br>
            <a:endParaRPr lang="ru-RU" sz="1400">
              <a:solidFill>
                <a:schemeClr val="bg1"/>
              </a:solidFill>
              <a:latin typeface="Verdana" pitchFamily="34" charset="0"/>
            </a:endParaRPr>
          </a:p>
          <a:p>
            <a:pPr algn="l"/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Механика:  подарок  за  покупку  (</a:t>
            </a:r>
            <a:r>
              <a:rPr lang="en-US" sz="1400">
                <a:solidFill>
                  <a:schemeClr val="bg1"/>
                </a:solidFill>
                <a:latin typeface="Verdana" pitchFamily="34" charset="0"/>
              </a:rPr>
              <a:t>cross-promotion)</a:t>
            </a:r>
            <a:endParaRPr lang="ru-RU" sz="1400">
              <a:solidFill>
                <a:schemeClr val="bg1"/>
              </a:solidFill>
              <a:latin typeface="Verdana" pitchFamily="34" charset="0"/>
            </a:endParaRPr>
          </a:p>
          <a:p>
            <a:pPr algn="l"/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при  покупке  2-ух  любых  бутылок  пива  </a:t>
            </a:r>
            <a:r>
              <a:rPr lang="en-US" sz="1400">
                <a:solidFill>
                  <a:schemeClr val="bg1"/>
                </a:solidFill>
                <a:latin typeface="Verdana" pitchFamily="34" charset="0"/>
              </a:rPr>
              <a:t>Holsten</a:t>
            </a:r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  покупатель  гарантированно  получал  упаковку  соленых  палочек </a:t>
            </a:r>
            <a:r>
              <a:rPr lang="en-US" sz="1400">
                <a:solidFill>
                  <a:schemeClr val="bg1"/>
                </a:solidFill>
                <a:latin typeface="Verdana" pitchFamily="34" charset="0"/>
              </a:rPr>
              <a:t>Saltletts</a:t>
            </a:r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  к  пиву</a:t>
            </a:r>
          </a:p>
          <a:p>
            <a:pPr algn="l"/>
            <a:endParaRPr lang="ru-RU" sz="140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5D1C89A-2580-4133-801E-37465E16249D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27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179" name="Rectangle 3"/>
          <p:cNvSpPr txBox="1">
            <a:spLocks noChangeArrowheads="1"/>
          </p:cNvSpPr>
          <p:nvPr/>
        </p:nvSpPr>
        <p:spPr bwMode="auto">
          <a:xfrm>
            <a:off x="358775" y="6591300"/>
            <a:ext cx="117856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endParaRPr lang="ru-RU" sz="1400">
              <a:solidFill>
                <a:schemeClr val="bg1"/>
              </a:solidFill>
              <a:latin typeface="Verdana" pitchFamily="34" charset="0"/>
            </a:endParaRPr>
          </a:p>
          <a:p>
            <a:pPr algn="l"/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Клиент: Kraft Foods</a:t>
            </a:r>
            <a:br>
              <a:rPr lang="ru-RU" sz="1400">
                <a:solidFill>
                  <a:schemeClr val="bg1"/>
                </a:solidFill>
                <a:latin typeface="Verdana" pitchFamily="34" charset="0"/>
              </a:rPr>
            </a:br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Бренд: </a:t>
            </a:r>
            <a:r>
              <a:rPr lang="en-US" sz="1400">
                <a:solidFill>
                  <a:schemeClr val="bg1"/>
                </a:solidFill>
                <a:latin typeface="Verdana" pitchFamily="34" charset="0"/>
              </a:rPr>
              <a:t>Alpen Gold Composition</a:t>
            </a:r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,  Cote d’Or,  </a:t>
            </a:r>
            <a:r>
              <a:rPr lang="en-US" sz="1400">
                <a:solidFill>
                  <a:schemeClr val="bg1"/>
                </a:solidFill>
                <a:latin typeface="Verdana" pitchFamily="34" charset="0"/>
              </a:rPr>
              <a:t>Carte  Noire</a:t>
            </a:r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ru-RU" sz="1400">
                <a:solidFill>
                  <a:schemeClr val="bg1"/>
                </a:solidFill>
                <a:latin typeface="Verdana" pitchFamily="34" charset="0"/>
              </a:rPr>
            </a:br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Период проведения: февраль-март  2012  г.</a:t>
            </a:r>
          </a:p>
          <a:p>
            <a:pPr algn="l"/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Механика:  подарок  за  покупку  (мультибренд)</a:t>
            </a:r>
          </a:p>
          <a:p>
            <a:pPr algn="l"/>
            <a:endParaRPr lang="ru-RU" sz="1400">
              <a:solidFill>
                <a:schemeClr val="bg1"/>
              </a:solidFill>
              <a:latin typeface="Verdana" pitchFamily="34" charset="0"/>
            </a:endParaRPr>
          </a:p>
          <a:p>
            <a:pPr algn="l"/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Подарки:</a:t>
            </a:r>
          </a:p>
          <a:p>
            <a:pPr algn="l"/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Декорирование купленной продукции праздничными бантами</a:t>
            </a:r>
            <a:endParaRPr lang="en-US" sz="1400">
              <a:solidFill>
                <a:schemeClr val="bg1"/>
              </a:solidFill>
              <a:latin typeface="Verdana" pitchFamily="34" charset="0"/>
            </a:endParaRPr>
          </a:p>
          <a:p>
            <a:pPr algn="just"/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Упаковка купленной продукции в подарочный пакет</a:t>
            </a:r>
            <a:endParaRPr lang="en-US" sz="1400">
              <a:solidFill>
                <a:schemeClr val="bg1"/>
              </a:solidFill>
              <a:latin typeface="Verdana" pitchFamily="34" charset="0"/>
            </a:endParaRPr>
          </a:p>
          <a:p>
            <a:pPr algn="just"/>
            <a:r>
              <a:rPr lang="ru-RU" sz="1400">
                <a:solidFill>
                  <a:schemeClr val="bg1"/>
                </a:solidFill>
                <a:latin typeface="Verdana" pitchFamily="34" charset="0"/>
              </a:rPr>
              <a:t>Поздравительная открытка в подарок на выбор (с готовым универсальным пожеланием  или с обращением «Дорогая!» и возможностью вписать имя одариваемого</a:t>
            </a:r>
            <a:endParaRPr lang="en-US" sz="1400">
              <a:solidFill>
                <a:schemeClr val="bg1"/>
              </a:solidFill>
              <a:latin typeface="Verdana" pitchFamily="34" charset="0"/>
            </a:endParaRPr>
          </a:p>
          <a:p>
            <a:pPr algn="l"/>
            <a:endParaRPr lang="ru-RU" sz="140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50180" name="Picture 2" descr="http://www.sostav.ru/articles/rus/2009/25.06/news/images/1alp1.jpg"/>
          <p:cNvPicPr>
            <a:picLocks noChangeAspect="1" noChangeArrowheads="1"/>
          </p:cNvPicPr>
          <p:nvPr/>
        </p:nvPicPr>
        <p:blipFill>
          <a:blip r:embed="rId2" cstate="print"/>
          <a:srcRect t="3448" b="20671"/>
          <a:stretch>
            <a:fillRect/>
          </a:stretch>
        </p:blipFill>
        <p:spPr bwMode="auto">
          <a:xfrm>
            <a:off x="287338" y="733425"/>
            <a:ext cx="5643562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4" descr="http://www.cotedor.ru/cotedor1/downloads/ruru1/html_content/images/img1.jpg"/>
          <p:cNvPicPr>
            <a:picLocks noChangeAspect="1" noChangeArrowheads="1"/>
          </p:cNvPicPr>
          <p:nvPr/>
        </p:nvPicPr>
        <p:blipFill>
          <a:blip r:embed="rId3" cstate="print"/>
          <a:srcRect l="4478" r="5969"/>
          <a:stretch>
            <a:fillRect/>
          </a:stretch>
        </p:blipFill>
        <p:spPr bwMode="auto">
          <a:xfrm>
            <a:off x="287338" y="3948113"/>
            <a:ext cx="28860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http://files.coloribus.com/files/adsarchive/part_1184/11842005/file/carte-noir-carte-noire-splendide-small-39088.jpg"/>
          <p:cNvPicPr>
            <a:picLocks noChangeAspect="1" noChangeArrowheads="1"/>
          </p:cNvPicPr>
          <p:nvPr/>
        </p:nvPicPr>
        <p:blipFill>
          <a:blip r:embed="rId4" cstate="print"/>
          <a:srcRect l="21487" t="8844" r="21565" b="20399"/>
          <a:stretch>
            <a:fillRect/>
          </a:stretch>
        </p:blipFill>
        <p:spPr bwMode="auto">
          <a:xfrm>
            <a:off x="3246438" y="3948113"/>
            <a:ext cx="2684462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7" descr="O:\Account Management\Kraft\Kraft Confectionary\Alpen Gold\2011\Big Bang Project\creative\01-11-2011\KV_new_1.jpg"/>
          <p:cNvPicPr>
            <a:picLocks noChangeAspect="1" noChangeArrowheads="1"/>
          </p:cNvPicPr>
          <p:nvPr/>
        </p:nvPicPr>
        <p:blipFill>
          <a:blip r:embed="rId5" cstate="print"/>
          <a:srcRect l="1836"/>
          <a:stretch>
            <a:fillRect/>
          </a:stretch>
        </p:blipFill>
        <p:spPr bwMode="auto">
          <a:xfrm>
            <a:off x="6002338" y="733425"/>
            <a:ext cx="3821112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0" y="733425"/>
            <a:ext cx="2811463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90B08FE-E515-4068-A92E-B4B7F952480F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28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203" name="Rectangle 3"/>
          <p:cNvSpPr txBox="1">
            <a:spLocks noChangeArrowheads="1"/>
          </p:cNvSpPr>
          <p:nvPr/>
        </p:nvSpPr>
        <p:spPr bwMode="auto">
          <a:xfrm>
            <a:off x="358775" y="6591300"/>
            <a:ext cx="117856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endParaRPr lang="ru-RU" sz="1400">
              <a:solidFill>
                <a:schemeClr val="bg1"/>
              </a:solidFill>
            </a:endParaRPr>
          </a:p>
          <a:p>
            <a:pPr algn="l"/>
            <a:r>
              <a:rPr lang="ru-RU" sz="1400">
                <a:solidFill>
                  <a:schemeClr val="bg1"/>
                </a:solidFill>
              </a:rPr>
              <a:t>Клиент: </a:t>
            </a:r>
            <a:r>
              <a:rPr lang="en-US" sz="1400">
                <a:solidFill>
                  <a:schemeClr val="bg1"/>
                </a:solidFill>
              </a:rPr>
              <a:t>Kraft Foods</a:t>
            </a:r>
            <a:r>
              <a:rPr lang="ru-RU" sz="1400">
                <a:solidFill>
                  <a:schemeClr val="bg1"/>
                </a:solidFill>
              </a:rPr>
              <a:t/>
            </a:r>
            <a:br>
              <a:rPr lang="ru-RU" sz="1400">
                <a:solidFill>
                  <a:schemeClr val="bg1"/>
                </a:solidFill>
              </a:rPr>
            </a:br>
            <a:r>
              <a:rPr lang="ru-RU" sz="1400">
                <a:solidFill>
                  <a:schemeClr val="bg1"/>
                </a:solidFill>
              </a:rPr>
              <a:t>Бренд: Воздушный</a:t>
            </a:r>
          </a:p>
          <a:p>
            <a:pPr algn="l"/>
            <a:r>
              <a:rPr lang="ru-RU" sz="1400">
                <a:solidFill>
                  <a:schemeClr val="bg1"/>
                </a:solidFill>
              </a:rPr>
              <a:t>Проект:  всероссийская  стимулирующая  лотерея</a:t>
            </a:r>
          </a:p>
          <a:p>
            <a:pPr algn="l"/>
            <a:endParaRPr lang="ru-RU" sz="1400">
              <a:solidFill>
                <a:schemeClr val="bg1"/>
              </a:solidFill>
            </a:endParaRPr>
          </a:p>
          <a:p>
            <a:pPr marL="0" lvl="1" algn="l">
              <a:spcBef>
                <a:spcPts val="600"/>
              </a:spcBef>
              <a:buClr>
                <a:schemeClr val="tx2"/>
              </a:buClr>
            </a:pPr>
            <a:r>
              <a:rPr lang="ru-RU" sz="1400">
                <a:solidFill>
                  <a:schemeClr val="bg1"/>
                </a:solidFill>
              </a:rPr>
              <a:t>Призовой  фонд:</a:t>
            </a:r>
          </a:p>
          <a:p>
            <a:pPr marL="0" lvl="1" algn="l">
              <a:spcBef>
                <a:spcPts val="600"/>
              </a:spcBef>
              <a:buClr>
                <a:schemeClr val="tx2"/>
              </a:buClr>
            </a:pPr>
            <a:r>
              <a:rPr lang="ru-RU" sz="1400">
                <a:solidFill>
                  <a:schemeClr val="bg1"/>
                </a:solidFill>
              </a:rPr>
              <a:t>Ежедневно  - 100 рублей на счёт твоего мобильного;</a:t>
            </a:r>
          </a:p>
          <a:p>
            <a:pPr marL="0" lvl="1" algn="l">
              <a:spcBef>
                <a:spcPts val="600"/>
              </a:spcBef>
              <a:buClr>
                <a:schemeClr val="tx2"/>
              </a:buClr>
            </a:pPr>
            <a:r>
              <a:rPr lang="ru-RU" sz="1400">
                <a:solidFill>
                  <a:schemeClr val="bg1"/>
                </a:solidFill>
              </a:rPr>
              <a:t>Еженедельно -  новый стильный мобильный телефон;</a:t>
            </a:r>
          </a:p>
          <a:p>
            <a:pPr marL="0" lvl="1" algn="l">
              <a:spcBef>
                <a:spcPts val="600"/>
              </a:spcBef>
              <a:buClr>
                <a:schemeClr val="tx2"/>
              </a:buClr>
            </a:pPr>
            <a:r>
              <a:rPr lang="ru-RU" sz="1400">
                <a:solidFill>
                  <a:schemeClr val="bg1"/>
                </a:solidFill>
              </a:rPr>
              <a:t>Главный  приз - 100 000 рублей на Заоблачный шоппинг с Юлей Ковальчук в одном из крупнейших мегамоллов Москвы!</a:t>
            </a:r>
          </a:p>
        </p:txBody>
      </p:sp>
      <p:pic>
        <p:nvPicPr>
          <p:cNvPr id="51204" name="Picture 4" descr="http://img.advertology.ru/aimages/2011/03/30/flow2.jpg"/>
          <p:cNvPicPr>
            <a:picLocks noChangeAspect="1" noChangeArrowheads="1"/>
          </p:cNvPicPr>
          <p:nvPr/>
        </p:nvPicPr>
        <p:blipFill>
          <a:blip r:embed="rId2" cstate="print"/>
          <a:srcRect l="4755" r="13092"/>
          <a:stretch>
            <a:fillRect/>
          </a:stretch>
        </p:blipFill>
        <p:spPr bwMode="auto">
          <a:xfrm>
            <a:off x="2644775" y="733425"/>
            <a:ext cx="7500938" cy="563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6" descr="http://proactions.ru/media/actions/2010/08/01/akciya-vozdushnyj_zaoblachnyj-shopp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804988"/>
            <a:ext cx="292893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8" descr="http://proactions.ru/media/actions/2010/08/01/akciya-vozdushnyj_zaoblachnyj-shopping_le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338" y="2362200"/>
            <a:ext cx="2286000" cy="39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12" descr="http://img.advertology.ru/aimages/2011/03/30/flow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00" r="12000"/>
          <a:stretch>
            <a:fillRect/>
          </a:stretch>
        </p:blipFill>
        <p:spPr bwMode="auto">
          <a:xfrm>
            <a:off x="9931400" y="661988"/>
            <a:ext cx="2928938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14" descr="http://img.advertology.ru/media/2010/10/15/Vozdushny_Kovalchuk6.jpg"/>
          <p:cNvPicPr>
            <a:picLocks noChangeAspect="1" noChangeArrowheads="1"/>
          </p:cNvPicPr>
          <p:nvPr/>
        </p:nvPicPr>
        <p:blipFill>
          <a:blip r:embed="rId6" cstate="print"/>
          <a:srcRect l="9756" t="13008" r="12195" b="25203"/>
          <a:stretch>
            <a:fillRect/>
          </a:stretch>
        </p:blipFill>
        <p:spPr bwMode="auto">
          <a:xfrm>
            <a:off x="287338" y="733425"/>
            <a:ext cx="22860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Oval 2"/>
          <p:cNvSpPr>
            <a:spLocks/>
          </p:cNvSpPr>
          <p:nvPr/>
        </p:nvSpPr>
        <p:spPr bwMode="auto">
          <a:xfrm>
            <a:off x="-977900" y="1892300"/>
            <a:ext cx="6172200" cy="5930900"/>
          </a:xfrm>
          <a:prstGeom prst="ellipse">
            <a:avLst/>
          </a:prstGeom>
          <a:solidFill>
            <a:srgbClr val="79214B">
              <a:alpha val="24706"/>
            </a:srgbClr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2227" name="Oval 1"/>
          <p:cNvSpPr>
            <a:spLocks/>
          </p:cNvSpPr>
          <p:nvPr/>
        </p:nvSpPr>
        <p:spPr bwMode="auto">
          <a:xfrm>
            <a:off x="4495800" y="-190500"/>
            <a:ext cx="6172200" cy="5930900"/>
          </a:xfrm>
          <a:prstGeom prst="ellipse">
            <a:avLst/>
          </a:prstGeom>
          <a:solidFill>
            <a:srgbClr val="79214B">
              <a:alpha val="24706"/>
            </a:srgbClr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latin typeface="Helvetica Neue"/>
                <a:ea typeface="Helvetica Neue"/>
                <a:cs typeface="Helvetica Neue"/>
                <a:sym typeface="Helvetica Neue"/>
              </a:rPr>
              <a:t>btl practicies</a:t>
            </a:r>
            <a:r>
              <a:rPr lang="ru-RU" b="1" smtClean="0"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br>
              <a:rPr lang="ru-RU" b="1" smtClean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b="1" smtClean="0">
                <a:latin typeface="Helvetica Neue"/>
                <a:ea typeface="Helvetica Neue"/>
                <a:cs typeface="Helvetica Neue"/>
                <a:sym typeface="Helvetica Neue"/>
              </a:rPr>
              <a:t>trade</a:t>
            </a:r>
          </a:p>
        </p:txBody>
      </p:sp>
      <p:sp>
        <p:nvSpPr>
          <p:cNvPr id="52229" name="Rectangle 4"/>
          <p:cNvSpPr>
            <a:spLocks noGrp="1" noChangeArrowheads="1"/>
          </p:cNvSpPr>
          <p:nvPr>
            <p:ph idx="1"/>
          </p:nvPr>
        </p:nvSpPr>
        <p:spPr>
          <a:xfrm>
            <a:off x="609600" y="7366000"/>
            <a:ext cx="11785600" cy="1447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smtClean="0"/>
          </a:p>
          <a:p>
            <a:pPr marL="0" indent="0" eaLnBrk="1" hangingPunct="1">
              <a:buFontTx/>
              <a:buNone/>
            </a:pPr>
            <a:r>
              <a:rPr lang="en-US" b="1" smtClean="0">
                <a:latin typeface="Helvetica Neue"/>
                <a:ea typeface="Helvetica Neue"/>
                <a:cs typeface="Helvetica Neue"/>
                <a:sym typeface="Helvetica Neue"/>
              </a:rPr>
              <a:t>our best projects in 2011/2012</a:t>
            </a:r>
            <a:endParaRPr lang="en-US" b="1" smtClean="0">
              <a:latin typeface="Helvetica Neue"/>
              <a:ea typeface="ヒラギノ角ゴ ProN W6"/>
              <a:cs typeface="ヒラギノ角ゴ ProN W6"/>
              <a:sym typeface="Helvetica Neue"/>
            </a:endParaRPr>
          </a:p>
        </p:txBody>
      </p:sp>
      <p:sp>
        <p:nvSpPr>
          <p:cNvPr id="5223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6810D1A-1973-44E3-828B-B69782FCE68E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29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223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3088" y="7912100"/>
            <a:ext cx="4341812" cy="1155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7BEBE4F-D185-4BF8-B907-BA0F1DC6AE5B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3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531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736600"/>
            <a:ext cx="12471400" cy="842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2532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500" b="1" smtClean="0">
                <a:latin typeface="Helvetica Neue"/>
                <a:ea typeface="Helvetica Neue"/>
                <a:cs typeface="Helvetica Neue"/>
                <a:sym typeface="Helvetica Neue"/>
              </a:rPr>
              <a:t>effective* |I’fektiv|</a:t>
            </a:r>
            <a:r>
              <a:rPr lang="en-US" sz="3500" smtClean="0"/>
              <a:t>: successful in producing a desired or intended result</a:t>
            </a:r>
            <a:br>
              <a:rPr lang="en-US" sz="3500" smtClean="0"/>
            </a:br>
            <a:r>
              <a:rPr lang="en-US" sz="1800" b="1" smtClean="0">
                <a:latin typeface="Helvetica Neue"/>
                <a:ea typeface="Helvetica Neue"/>
                <a:cs typeface="Helvetica Neue"/>
                <a:sym typeface="Helvetica Neue"/>
              </a:rPr>
              <a:t>*Oxford American Dictionary</a:t>
            </a:r>
            <a:endParaRPr lang="en-US" sz="1800" b="1" smtClean="0">
              <a:latin typeface="Helvetica Neue"/>
              <a:ea typeface="ヒラギノ角ゴ ProN W6"/>
              <a:cs typeface="ヒラギノ角ゴ ProN W6"/>
              <a:sym typeface="Helvetica Neue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  <a:t>castrol drive, 2011</a:t>
            </a:r>
            <a:endParaRPr lang="en-US" sz="5000" b="1" smtClean="0">
              <a:solidFill>
                <a:schemeClr val="bg1"/>
              </a:solidFill>
              <a:latin typeface="Helvetica Neue"/>
              <a:ea typeface="ヒラギノ角ゴ ProN W6"/>
              <a:cs typeface="ヒラギノ角ゴ ProN W6"/>
              <a:sym typeface="Helvetica Neue"/>
            </a:endParaRPr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8945DD8-C0B7-47F0-891D-E96926CAE368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30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25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44525" y="3019425"/>
            <a:ext cx="6500813" cy="6000750"/>
          </a:xfrm>
        </p:spPr>
        <p:txBody>
          <a:bodyPr/>
          <a:lstStyle/>
          <a:p>
            <a:pPr marL="0" indent="0" algn="just" eaLnBrk="1" hangingPunct="1">
              <a:spcBef>
                <a:spcPts val="600"/>
              </a:spcBef>
              <a:buFontTx/>
              <a:buNone/>
            </a:pP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2011, Россия</a:t>
            </a:r>
            <a:endParaRPr lang="en-US" sz="1600" smtClean="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 eaLnBrk="1" hangingPunct="1">
              <a:spcBef>
                <a:spcPts val="600"/>
              </a:spcBef>
              <a:buFontTx/>
              <a:buNone/>
            </a:pPr>
            <a:r>
              <a:rPr lang="en-US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 Media, Internet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розница</a:t>
            </a:r>
            <a:endParaRPr lang="en-US" sz="1600" smtClean="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 eaLnBrk="1" hangingPunct="1">
              <a:spcBef>
                <a:spcPts val="600"/>
              </a:spcBef>
              <a:buFontTx/>
              <a:buNone/>
            </a:pPr>
            <a:r>
              <a:rPr lang="en-US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Ты </a:t>
            </a:r>
            <a:r>
              <a:rPr lang="en-US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vs 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Нюрбургринг</a:t>
            </a:r>
            <a:r>
              <a:rPr lang="en-US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”</a:t>
            </a:r>
          </a:p>
          <a:p>
            <a:pPr marL="0" indent="0" algn="just" eaLnBrk="1" hangingPunct="1">
              <a:spcBef>
                <a:spcPts val="600"/>
              </a:spcBef>
              <a:buFontTx/>
              <a:buNone/>
            </a:pPr>
            <a:r>
              <a:rPr lang="en-US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Castrol Edge 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премиальное масло для требовательных водителей</a:t>
            </a:r>
            <a:r>
              <a:rPr lang="en-US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Задача кампании: поддержка запуска нового продукта </a:t>
            </a:r>
            <a:r>
              <a:rPr lang="en-US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Castrol Edge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pPr marL="0" indent="0" algn="just" eaLnBrk="1" hangingPunct="1">
              <a:spcBef>
                <a:spcPts val="600"/>
              </a:spcBef>
              <a:buFontTx/>
              <a:buNone/>
            </a:pP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Решение: выиграй виртуальные гонки и получи реальный шанс прокатиться по легендарным петлям </a:t>
            </a:r>
            <a:r>
              <a:rPr lang="en-US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Nurburgring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Играй и выигрывай на </a:t>
            </a:r>
            <a:r>
              <a:rPr lang="en-US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www.castroldrive.ru</a:t>
            </a:r>
            <a:r>
              <a:rPr lang="en-US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lang="ru-RU" sz="1600" smtClean="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 eaLnBrk="1" hangingPunct="1">
              <a:spcBef>
                <a:spcPts val="600"/>
              </a:spcBef>
              <a:buFontTx/>
              <a:buNone/>
            </a:pP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Механика: участвуй в виртуальных гонках и набирай баллы, купи масло </a:t>
            </a:r>
            <a:r>
              <a:rPr lang="en-US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Castrol Edge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зарегистрируй код, активируй баллы, получай подарки и шанс прокатиться по реальной трассе </a:t>
            </a:r>
            <a:r>
              <a:rPr lang="en-US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Nurburgring </a:t>
            </a:r>
            <a:endParaRPr lang="ru-RU" sz="1600" smtClean="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 eaLnBrk="1" hangingPunct="1">
              <a:spcBef>
                <a:spcPts val="600"/>
              </a:spcBef>
              <a:buFontTx/>
              <a:buNone/>
            </a:pP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Уникальность: использование механизма дополненной реальности в ПОСМ: некхенгер, размещенный на канистре был сделан в виде руля, который можно было использовать как джойстик в игре</a:t>
            </a:r>
          </a:p>
          <a:p>
            <a:pPr marL="0" lvl="1" indent="0" algn="just" eaLnBrk="1" hangingPunct="1">
              <a:spcBef>
                <a:spcPts val="600"/>
              </a:spcBef>
              <a:buFontTx/>
              <a:buNone/>
            </a:pPr>
            <a:endParaRPr lang="en-US" sz="1600" smtClean="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 eaLnBrk="1" hangingPunct="1">
              <a:spcBef>
                <a:spcPts val="600"/>
              </a:spcBef>
              <a:buFontTx/>
              <a:buNone/>
            </a:pP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Общее количество посещений сайта – 602 964			</a:t>
            </a:r>
          </a:p>
          <a:p>
            <a:pPr marL="0" indent="0" algn="just" eaLnBrk="1" hangingPunct="1">
              <a:spcBef>
                <a:spcPts val="600"/>
              </a:spcBef>
              <a:buFontTx/>
              <a:buNone/>
            </a:pP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Из них уникальных посетителей – 403 979</a:t>
            </a:r>
          </a:p>
          <a:p>
            <a:pPr marL="0" indent="0" algn="just" eaLnBrk="1" hangingPunct="1">
              <a:spcBef>
                <a:spcPts val="600"/>
              </a:spcBef>
              <a:buFontTx/>
              <a:buNone/>
            </a:pP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Среднее время пребывания на сайте – 4,03 мин.	</a:t>
            </a:r>
          </a:p>
          <a:p>
            <a:pPr marL="0" indent="0" algn="just" eaLnBrk="1" hangingPunct="1">
              <a:spcBef>
                <a:spcPts val="600"/>
              </a:spcBef>
              <a:buFontTx/>
              <a:buNone/>
            </a:pP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Показатель отказов – 21%</a:t>
            </a:r>
          </a:p>
          <a:p>
            <a:pPr marL="0" indent="0" algn="just" eaLnBrk="1" hangingPunct="1">
              <a:spcBef>
                <a:spcPts val="600"/>
              </a:spcBef>
              <a:buFontTx/>
              <a:buNone/>
            </a:pP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Регистрация пользователей – 78 375</a:t>
            </a:r>
          </a:p>
        </p:txBody>
      </p:sp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4" cstate="print"/>
          <a:srcRect l="8473" t="38257" r="63525" b="24332"/>
          <a:stretch>
            <a:fillRect/>
          </a:stretch>
        </p:blipFill>
        <p:spPr bwMode="auto">
          <a:xfrm>
            <a:off x="7396163" y="3019425"/>
            <a:ext cx="5392737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Line 20"/>
          <p:cNvSpPr>
            <a:spLocks noChangeShapeType="1"/>
          </p:cNvSpPr>
          <p:nvPr/>
        </p:nvSpPr>
        <p:spPr bwMode="auto">
          <a:xfrm flipH="1">
            <a:off x="7288213" y="2876550"/>
            <a:ext cx="1587" cy="63754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1800" smtClean="0"/>
              <a:t>страницы  игры  на  сайте</a:t>
            </a:r>
            <a:br>
              <a:rPr lang="ru-RU" sz="1800" smtClean="0"/>
            </a:br>
            <a:r>
              <a:rPr lang="ru-RU" sz="1800" smtClean="0"/>
              <a:t>трасса:  дубль  знаменитой  трассы  в  г. </a:t>
            </a:r>
            <a:r>
              <a:rPr lang="ru-RU" sz="1800" smtClean="0">
                <a:sym typeface="Helvetica Neue"/>
              </a:rPr>
              <a:t>Нюрбургринг</a:t>
            </a:r>
            <a:br>
              <a:rPr lang="ru-RU" sz="1800" smtClean="0">
                <a:sym typeface="Helvetica Neue"/>
              </a:rPr>
            </a:br>
            <a:r>
              <a:rPr lang="ru-RU" sz="1800" smtClean="0">
                <a:sym typeface="Helvetica Neue"/>
              </a:rPr>
              <a:t/>
            </a:r>
            <a:br>
              <a:rPr lang="ru-RU" sz="1800" smtClean="0">
                <a:sym typeface="Helvetica Neue"/>
              </a:rPr>
            </a:br>
            <a:r>
              <a:rPr lang="ru-RU" sz="1800" smtClean="0">
                <a:sym typeface="Helvetica Neue"/>
              </a:rPr>
              <a:t>лучшие  игроки  получили  поездку  в  г. Нюрбургринг   на  реальную  трассу</a:t>
            </a:r>
            <a:endParaRPr lang="ru-RU" sz="1800" smtClean="0"/>
          </a:p>
        </p:txBody>
      </p:sp>
      <p:sp>
        <p:nvSpPr>
          <p:cNvPr id="54275" name="Номер слайда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0D93A9B-0BC1-487D-8A25-D0791973169B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31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4276" name="Picture 2" descr="http://drugiegroup.ru/img/drive/1.png"/>
          <p:cNvPicPr>
            <a:picLocks noChangeAspect="1" noChangeArrowheads="1"/>
          </p:cNvPicPr>
          <p:nvPr/>
        </p:nvPicPr>
        <p:blipFill>
          <a:blip r:embed="rId3" cstate="print"/>
          <a:srcRect l="2225" b="6757"/>
          <a:stretch>
            <a:fillRect/>
          </a:stretch>
        </p:blipFill>
        <p:spPr bwMode="auto">
          <a:xfrm>
            <a:off x="358775" y="804863"/>
            <a:ext cx="1237615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1800" smtClean="0"/>
              <a:t>Плакат  А2,  А3</a:t>
            </a:r>
            <a:br>
              <a:rPr lang="ru-RU" sz="1800" smtClean="0"/>
            </a:br>
            <a:r>
              <a:rPr lang="ru-RU" sz="1800" smtClean="0"/>
              <a:t>Некхенгер</a:t>
            </a:r>
            <a:br>
              <a:rPr lang="ru-RU" sz="1800" smtClean="0"/>
            </a:br>
            <a:r>
              <a:rPr lang="ru-RU" sz="1800" smtClean="0"/>
              <a:t>Шелфтокер</a:t>
            </a:r>
            <a:r>
              <a:rPr lang="ru-RU" sz="1400" smtClean="0">
                <a:latin typeface="Calibri" pitchFamily="34" charset="0"/>
              </a:rPr>
              <a:t/>
            </a:r>
            <a:br>
              <a:rPr lang="ru-RU" sz="1400" smtClean="0">
                <a:latin typeface="Calibri" pitchFamily="34" charset="0"/>
              </a:rPr>
            </a:br>
            <a:r>
              <a:rPr lang="ru-RU" sz="1600" smtClean="0">
                <a:latin typeface="Calibri" pitchFamily="34" charset="0"/>
              </a:rPr>
              <a:t/>
            </a:r>
            <a:br>
              <a:rPr lang="ru-RU" sz="1600" smtClean="0">
                <a:latin typeface="Calibri" pitchFamily="34" charset="0"/>
              </a:rPr>
            </a:br>
            <a:endParaRPr lang="ru-RU" sz="1800" smtClean="0"/>
          </a:p>
        </p:txBody>
      </p:sp>
      <p:sp>
        <p:nvSpPr>
          <p:cNvPr id="55299" name="Номер слайда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917A207-3A13-454F-9025-0E39A727EE58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32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733425"/>
            <a:ext cx="3929062" cy="555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4" cstate="print"/>
          <a:srcRect t="1707"/>
          <a:stretch>
            <a:fillRect/>
          </a:stretch>
        </p:blipFill>
        <p:spPr bwMode="auto">
          <a:xfrm>
            <a:off x="4430713" y="733425"/>
            <a:ext cx="2357437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6" descr="\\Sigma\users\A.Syomina-O.Mutalieva\2011_ПРАКТИКА\Castrol_НЮРБУРГРИНГ\POSM\Castrol_shelftalker_3-01.jpg"/>
          <p:cNvPicPr>
            <a:picLocks noChangeAspect="1" noChangeArrowheads="1"/>
          </p:cNvPicPr>
          <p:nvPr/>
        </p:nvPicPr>
        <p:blipFill>
          <a:blip r:embed="rId5" cstate="print"/>
          <a:srcRect r="2704"/>
          <a:stretch>
            <a:fillRect/>
          </a:stretch>
        </p:blipFill>
        <p:spPr bwMode="auto">
          <a:xfrm>
            <a:off x="4359275" y="4948238"/>
            <a:ext cx="8358188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3900" y="804863"/>
            <a:ext cx="40005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876300"/>
            <a:ext cx="7518400" cy="1011238"/>
          </a:xfrm>
        </p:spPr>
        <p:txBody>
          <a:bodyPr/>
          <a:lstStyle/>
          <a:p>
            <a:r>
              <a:rPr lang="ru-RU" sz="5400" b="1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  <a:t>казино рояль</a:t>
            </a:r>
            <a:endParaRPr lang="en-US" sz="5000" b="1" smtClean="0">
              <a:solidFill>
                <a:schemeClr val="bg1"/>
              </a:solidFill>
              <a:latin typeface="Helvetica Neue"/>
              <a:ea typeface="ヒラギノ角ゴ ProN W6"/>
              <a:cs typeface="ヒラギノ角ゴ ProN W6"/>
              <a:sym typeface="Helvetica Neue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4876800" y="2162175"/>
            <a:ext cx="7518400" cy="6651625"/>
          </a:xfrm>
        </p:spPr>
        <p:txBody>
          <a:bodyPr/>
          <a:lstStyle/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 </a:t>
            </a:r>
            <a:r>
              <a:rPr lang="ru-RU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городов России</a:t>
            </a:r>
            <a:endParaRPr lang="en-US" sz="1800" smtClean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TCS, CES, CSS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ru-RU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Мотивационная программа для торгового персонала </a:t>
            </a:r>
            <a:r>
              <a:rPr lang="en-US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r>
              <a:rPr lang="ru-RU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Казино Рояль</a:t>
            </a:r>
            <a:r>
              <a:rPr lang="en-US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”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ru-RU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Методология: </a:t>
            </a:r>
            <a:r>
              <a:rPr lang="en-US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Brand Reflex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ru-RU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Обучение торгового персонала</a:t>
            </a:r>
            <a:r>
              <a:rPr lang="en-US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(on-line </a:t>
            </a:r>
            <a:r>
              <a:rPr lang="ru-RU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тренинги на сайте</a:t>
            </a:r>
            <a:r>
              <a:rPr lang="en-US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ru-RU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Оценка торгового персонала</a:t>
            </a:r>
            <a:r>
              <a:rPr lang="en-US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(site, </a:t>
            </a:r>
            <a:r>
              <a:rPr lang="ru-RU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телефонная викторина, проверочные визиты</a:t>
            </a:r>
            <a:r>
              <a:rPr lang="en-US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ru-RU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Награждение победителей</a:t>
            </a:r>
            <a:r>
              <a:rPr lang="en-US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ru-RU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призы, ивенты</a:t>
            </a:r>
            <a:r>
              <a:rPr lang="en-US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endParaRPr lang="ru-RU" sz="1800" smtClean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595959"/>
              </a:buClr>
              <a:buFontTx/>
              <a:buNone/>
            </a:pPr>
            <a:r>
              <a:rPr lang="ru-RU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Оригинальность и  вирусность</a:t>
            </a:r>
          </a:p>
          <a:p>
            <a:pPr>
              <a:spcBef>
                <a:spcPts val="600"/>
              </a:spcBef>
              <a:buClr>
                <a:srgbClr val="595959"/>
              </a:buClr>
              <a:buFontTx/>
              <a:buNone/>
            </a:pPr>
            <a:r>
              <a:rPr lang="ru-RU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% вовлечения – 92%</a:t>
            </a:r>
          </a:p>
          <a:p>
            <a:pPr>
              <a:spcBef>
                <a:spcPts val="600"/>
              </a:spcBef>
              <a:buClr>
                <a:srgbClr val="595959"/>
              </a:buClr>
              <a:buFontTx/>
              <a:buNone/>
            </a:pPr>
            <a:r>
              <a:rPr lang="ru-RU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Уровень знания</a:t>
            </a:r>
            <a:r>
              <a:rPr lang="en-US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– </a:t>
            </a:r>
            <a:r>
              <a:rPr lang="ru-RU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свыше 75%</a:t>
            </a:r>
          </a:p>
          <a:p>
            <a:pPr>
              <a:spcBef>
                <a:spcPts val="600"/>
              </a:spcBef>
              <a:buClr>
                <a:srgbClr val="595959"/>
              </a:buClr>
              <a:buFontTx/>
              <a:buNone/>
            </a:pPr>
            <a:r>
              <a:rPr lang="ru-RU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Уровень приоритетной рекомендации</a:t>
            </a:r>
            <a:r>
              <a:rPr lang="en-US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– </a:t>
            </a:r>
            <a:r>
              <a:rPr lang="ru-RU" sz="180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свыше 65%</a:t>
            </a:r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5B37427-A5A4-43AD-AFE9-24FC0DD585AB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33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6325" name="Picture 4" descr="00_intro"/>
          <p:cNvPicPr>
            <a:picLocks noChangeAspect="1" noChangeArrowheads="1"/>
          </p:cNvPicPr>
          <p:nvPr/>
        </p:nvPicPr>
        <p:blipFill>
          <a:blip r:embed="rId2" cstate="print"/>
          <a:srcRect b="18713"/>
          <a:stretch>
            <a:fillRect/>
          </a:stretch>
        </p:blipFill>
        <p:spPr bwMode="auto">
          <a:xfrm>
            <a:off x="358775" y="804863"/>
            <a:ext cx="400050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4" descr="03_table_cards"/>
          <p:cNvPicPr>
            <a:picLocks noChangeAspect="1" noChangeArrowheads="1"/>
          </p:cNvPicPr>
          <p:nvPr/>
        </p:nvPicPr>
        <p:blipFill>
          <a:blip r:embed="rId3" cstate="print"/>
          <a:srcRect t="9520" b="4797"/>
          <a:stretch>
            <a:fillRect/>
          </a:stretch>
        </p:blipFill>
        <p:spPr bwMode="auto">
          <a:xfrm>
            <a:off x="358775" y="3662363"/>
            <a:ext cx="40005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4" descr="04_question_answer"/>
          <p:cNvPicPr>
            <a:picLocks noChangeAspect="1" noChangeArrowheads="1"/>
          </p:cNvPicPr>
          <p:nvPr/>
        </p:nvPicPr>
        <p:blipFill>
          <a:blip r:embed="rId4" cstate="print"/>
          <a:srcRect b="12759"/>
          <a:stretch>
            <a:fillRect/>
          </a:stretch>
        </p:blipFill>
        <p:spPr bwMode="auto">
          <a:xfrm>
            <a:off x="358775" y="6519863"/>
            <a:ext cx="40005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800" b="1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  <a:t>Castrol</a:t>
            </a:r>
            <a:r>
              <a:rPr lang="ru-RU" sz="1800" b="1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  <a:t/>
            </a:r>
            <a:br>
              <a:rPr lang="ru-RU" sz="1800" b="1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</a:br>
            <a:r>
              <a:rPr lang="ru-RU" sz="1800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  <a:t/>
            </a:r>
            <a:br>
              <a:rPr lang="ru-RU" sz="1800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</a:br>
            <a:r>
              <a:rPr lang="ru-RU" sz="1800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  <a:t>внедрение  продукта  в  </a:t>
            </a:r>
            <a:r>
              <a:rPr lang="en-US" sz="1800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  <a:t>on-line </a:t>
            </a:r>
            <a:r>
              <a:rPr lang="ru-RU" sz="1800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  <a:t> игру: гоночная  трасса  с  улицами  реальных  городов</a:t>
            </a:r>
            <a:br>
              <a:rPr lang="ru-RU" sz="1800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</a:br>
            <a:r>
              <a:rPr lang="ru-RU" sz="1800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  <a:t>активация  через </a:t>
            </a:r>
            <a:r>
              <a:rPr lang="en-US" sz="1800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  <a:t>on-line </a:t>
            </a:r>
            <a:r>
              <a:rPr lang="ru-RU" sz="1800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  <a:t>  игру  -  лучшие  результаты +  продажи + данные  от  чекеров</a:t>
            </a:r>
            <a:br>
              <a:rPr lang="ru-RU" sz="1800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</a:br>
            <a:r>
              <a:rPr lang="ru-RU" sz="1800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  <a:t/>
            </a:r>
            <a:br>
              <a:rPr lang="ru-RU" sz="1800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</a:br>
            <a:r>
              <a:rPr lang="ru-RU" sz="1800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  <a:t>приз  поездка  на  настоящую  трассу  в  Дубае</a:t>
            </a:r>
            <a:br>
              <a:rPr lang="ru-RU" sz="1800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</a:br>
            <a:endParaRPr lang="ru-RU" sz="1800" smtClean="0"/>
          </a:p>
        </p:txBody>
      </p:sp>
      <p:sp>
        <p:nvSpPr>
          <p:cNvPr id="57347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901C14A-2970-47C3-9103-AF1F6E7FBD32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34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3" cstate="print"/>
          <a:srcRect l="23621" t="12891" r="11041" b="34348"/>
          <a:stretch>
            <a:fillRect/>
          </a:stretch>
        </p:blipFill>
        <p:spPr bwMode="auto">
          <a:xfrm>
            <a:off x="287338" y="804863"/>
            <a:ext cx="12430125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numCol="2"/>
          <a:lstStyle/>
          <a:p>
            <a:pPr algn="l">
              <a:defRPr/>
            </a:pPr>
            <a:r>
              <a:rPr lang="ru-RU" sz="1800" dirty="0" smtClean="0">
                <a:sym typeface="Helvetica Neue Light" charset="0"/>
              </a:rPr>
              <a:t>основные  результаты  проекта:</a:t>
            </a:r>
            <a:br>
              <a:rPr lang="ru-RU" sz="1800" dirty="0" smtClean="0">
                <a:sym typeface="Helvetica Neue Light" charset="0"/>
              </a:rPr>
            </a:br>
            <a:r>
              <a:rPr lang="ru-RU" sz="1800" dirty="0" smtClean="0">
                <a:sym typeface="Helvetica Neue Light" charset="0"/>
              </a:rPr>
              <a:t/>
            </a:r>
            <a:br>
              <a:rPr lang="ru-RU" sz="1800" dirty="0" smtClean="0">
                <a:sym typeface="Helvetica Neue Light" charset="0"/>
              </a:rPr>
            </a:br>
            <a:r>
              <a:rPr lang="ru-RU" sz="1800" dirty="0" smtClean="0">
                <a:sym typeface="Helvetica Neue Light" charset="0"/>
              </a:rPr>
              <a:t>всего  посетили  сайт   (в  месяц)</a:t>
            </a:r>
            <a:br>
              <a:rPr lang="ru-RU" sz="1800" dirty="0" smtClean="0">
                <a:sym typeface="Helvetica Neue Light" charset="0"/>
              </a:rPr>
            </a:br>
            <a:r>
              <a:rPr lang="ru-RU" sz="1800" dirty="0" smtClean="0">
                <a:sym typeface="Helvetica Neue Light" charset="0"/>
              </a:rPr>
              <a:t>602 964</a:t>
            </a:r>
            <a:br>
              <a:rPr lang="ru-RU" sz="1800" dirty="0" smtClean="0">
                <a:sym typeface="Helvetica Neue Light" charset="0"/>
              </a:rPr>
            </a:br>
            <a:r>
              <a:rPr lang="ru-RU" sz="1800" dirty="0" smtClean="0">
                <a:sym typeface="Helvetica Neue Light" charset="0"/>
              </a:rPr>
              <a:t/>
            </a:r>
            <a:br>
              <a:rPr lang="ru-RU" sz="1800" dirty="0" smtClean="0">
                <a:sym typeface="Helvetica Neue Light" charset="0"/>
              </a:rPr>
            </a:br>
            <a:r>
              <a:rPr lang="ru-RU" sz="1800" dirty="0" smtClean="0">
                <a:sym typeface="Helvetica Neue Light" charset="0"/>
              </a:rPr>
              <a:t>уникальных  </a:t>
            </a:r>
            <a:r>
              <a:rPr lang="ru-RU" sz="1800" dirty="0" err="1" smtClean="0">
                <a:sym typeface="Helvetica Neue Light" charset="0"/>
              </a:rPr>
              <a:t>игроков=гонщиков</a:t>
            </a:r>
            <a:r>
              <a:rPr lang="ru-RU" sz="1800" dirty="0" smtClean="0">
                <a:sym typeface="Helvetica Neue Light" charset="0"/>
              </a:rPr>
              <a:t/>
            </a:r>
            <a:br>
              <a:rPr lang="ru-RU" sz="1800" dirty="0" smtClean="0">
                <a:sym typeface="Helvetica Neue Light" charset="0"/>
              </a:rPr>
            </a:br>
            <a:r>
              <a:rPr lang="ru-RU" sz="1800" dirty="0" smtClean="0">
                <a:sym typeface="Helvetica Neue Light" charset="0"/>
              </a:rPr>
              <a:t>430 979</a:t>
            </a:r>
            <a:br>
              <a:rPr lang="ru-RU" sz="1800" dirty="0" smtClean="0">
                <a:sym typeface="Helvetica Neue Light" charset="0"/>
              </a:rPr>
            </a:br>
            <a:r>
              <a:rPr lang="ru-RU" sz="1800" dirty="0" smtClean="0">
                <a:sym typeface="Helvetica Neue Light" charset="0"/>
              </a:rPr>
              <a:t/>
            </a:r>
            <a:br>
              <a:rPr lang="ru-RU" sz="1800" dirty="0" smtClean="0">
                <a:sym typeface="Helvetica Neue Light" charset="0"/>
              </a:rPr>
            </a:br>
            <a:r>
              <a:rPr lang="ru-RU" sz="1800" dirty="0" smtClean="0">
                <a:sym typeface="Helvetica Neue Light" charset="0"/>
              </a:rPr>
              <a:t/>
            </a:r>
            <a:br>
              <a:rPr lang="ru-RU" sz="1800" dirty="0" smtClean="0">
                <a:sym typeface="Helvetica Neue Light" charset="0"/>
              </a:rPr>
            </a:br>
            <a:r>
              <a:rPr lang="ru-RU" sz="1800" dirty="0" smtClean="0">
                <a:sym typeface="Helvetica Neue Light" charset="0"/>
              </a:rPr>
              <a:t>всего  участников  </a:t>
            </a:r>
            <a:r>
              <a:rPr lang="ru-RU" sz="1800" dirty="0" err="1" smtClean="0">
                <a:sym typeface="Helvetica Neue Light" charset="0"/>
              </a:rPr>
              <a:t>программыу</a:t>
            </a:r>
            <a:r>
              <a:rPr lang="ru-RU" sz="1800" dirty="0" smtClean="0">
                <a:sym typeface="Helvetica Neue Light" charset="0"/>
              </a:rPr>
              <a:t/>
            </a:r>
            <a:br>
              <a:rPr lang="ru-RU" sz="1800" dirty="0" smtClean="0">
                <a:sym typeface="Helvetica Neue Light" charset="0"/>
              </a:rPr>
            </a:br>
            <a:r>
              <a:rPr lang="ru-RU" sz="1800" dirty="0" smtClean="0">
                <a:sym typeface="Helvetica Neue Light" charset="0"/>
              </a:rPr>
              <a:t>78 357</a:t>
            </a:r>
            <a:endParaRPr lang="ru-RU" sz="1800" dirty="0">
              <a:sym typeface="Helvetica Neue Light" charset="0"/>
            </a:endParaRPr>
          </a:p>
        </p:txBody>
      </p:sp>
      <p:sp>
        <p:nvSpPr>
          <p:cNvPr id="58371" name="Номер слайда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7C35C5E-C0FC-4EC9-BD0C-C4366C67ACD1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35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8372" name="Picture 2" descr="http://drugiegroup.ru/img/castrol/site/2.png"/>
          <p:cNvPicPr>
            <a:picLocks noChangeAspect="1" noChangeArrowheads="1"/>
          </p:cNvPicPr>
          <p:nvPr/>
        </p:nvPicPr>
        <p:blipFill>
          <a:blip r:embed="rId3" cstate="print"/>
          <a:srcRect r="1538" b="929"/>
          <a:stretch>
            <a:fillRect/>
          </a:stretch>
        </p:blipFill>
        <p:spPr bwMode="auto">
          <a:xfrm>
            <a:off x="358775" y="3590925"/>
            <a:ext cx="4572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4" descr="http://drugiegroup.ru/img/castrol/site/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775" y="804863"/>
            <a:ext cx="4572000" cy="269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6" descr="http://drugiegroup.ru/img/castrol/site/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2213" y="804863"/>
            <a:ext cx="46005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8" descr="http://drugiegroup.ru/img/castrol/site/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2213" y="3590925"/>
            <a:ext cx="4572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0" descr="http://jongoo.net/vitrina/Castrol.jpg"/>
          <p:cNvPicPr>
            <a:picLocks noChangeAspect="1" noChangeArrowheads="1"/>
          </p:cNvPicPr>
          <p:nvPr/>
        </p:nvPicPr>
        <p:blipFill>
          <a:blip r:embed="rId7" cstate="print"/>
          <a:srcRect t="4672" r="5064"/>
          <a:stretch>
            <a:fillRect/>
          </a:stretch>
        </p:blipFill>
        <p:spPr bwMode="auto">
          <a:xfrm>
            <a:off x="9645650" y="804863"/>
            <a:ext cx="3071813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  <a:sym typeface="Helvetica Neue"/>
              </a:rPr>
              <a:t>axe shift cartoon</a:t>
            </a:r>
            <a:endParaRPr lang="ru-RU" sz="5400" b="1" smtClean="0">
              <a:solidFill>
                <a:schemeClr val="bg1"/>
              </a:solidFill>
              <a:latin typeface="Verdana" pitchFamily="34" charset="0"/>
              <a:ea typeface="MS PGothic" pitchFamily="34" charset="-128"/>
            </a:endParaRPr>
          </a:p>
        </p:txBody>
      </p:sp>
      <p:sp>
        <p:nvSpPr>
          <p:cNvPr id="59395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C6970F-6C5F-49EA-83FE-B58332927B5E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36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396" name="Rectangle 3"/>
          <p:cNvSpPr txBox="1">
            <a:spLocks noChangeArrowheads="1"/>
          </p:cNvSpPr>
          <p:nvPr/>
        </p:nvSpPr>
        <p:spPr bwMode="auto">
          <a:xfrm>
            <a:off x="573088" y="3019425"/>
            <a:ext cx="7215187" cy="6000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just">
              <a:spcBef>
                <a:spcPts val="600"/>
              </a:spcBef>
            </a:pPr>
            <a:r>
              <a:rPr lang="ru-RU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Россия</a:t>
            </a:r>
            <a:endParaRPr lang="en-US" sz="160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>
              <a:spcBef>
                <a:spcPts val="600"/>
              </a:spcBef>
            </a:pPr>
            <a:r>
              <a:rPr lang="ru-RU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интернет, розница</a:t>
            </a:r>
            <a:r>
              <a:rPr lang="en-US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ru-RU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ВУЗы</a:t>
            </a:r>
            <a:endParaRPr lang="en-US" sz="160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>
              <a:spcBef>
                <a:spcPts val="600"/>
              </a:spcBef>
            </a:pPr>
            <a:r>
              <a:rPr lang="ru-RU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“AXE SHIFT CARTOON”</a:t>
            </a:r>
          </a:p>
          <a:p>
            <a:pPr algn="just">
              <a:spcBef>
                <a:spcPts val="600"/>
              </a:spcBef>
            </a:pPr>
            <a:endParaRPr lang="ru-RU" sz="160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>
              <a:spcBef>
                <a:spcPts val="600"/>
              </a:spcBef>
            </a:pPr>
            <a:r>
              <a:rPr lang="ru-RU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Задача кампании: Запуск нового дезодоранта АХЕ Shift при ограниченном бюджете и отсутствии ATL поддержки.</a:t>
            </a:r>
          </a:p>
          <a:p>
            <a:pPr algn="just">
              <a:spcBef>
                <a:spcPts val="600"/>
              </a:spcBef>
            </a:pPr>
            <a:r>
              <a:rPr lang="ru-RU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Продукт: Дезодорант Axe Shift, который меняет аромат в течение дня и пробуждает интерес девчонок</a:t>
            </a:r>
          </a:p>
          <a:p>
            <a:pPr algn="just">
              <a:spcBef>
                <a:spcPts val="600"/>
              </a:spcBef>
            </a:pPr>
            <a:r>
              <a:rPr lang="ru-RU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Решение: создание мультсериала с главным героем </a:t>
            </a:r>
            <a:r>
              <a:rPr lang="en-US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Axe Shift</a:t>
            </a:r>
            <a:r>
              <a:rPr lang="ru-RU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ru-RU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Механика: купи Axe Shift, зарегистрируйся на сайте, напиши свой сценарий серии. По сценарию победителей снимались последние 3 из 12 серий.</a:t>
            </a:r>
            <a:r>
              <a:rPr lang="en-US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lang="ru-RU" sz="160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>
              <a:spcBef>
                <a:spcPts val="600"/>
              </a:spcBef>
            </a:pPr>
            <a:r>
              <a:rPr lang="ru-RU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Задачи Агентства:</a:t>
            </a:r>
          </a:p>
          <a:p>
            <a:pPr marL="0" lvl="1" algn="just">
              <a:spcBef>
                <a:spcPts val="600"/>
              </a:spcBef>
            </a:pPr>
            <a:r>
              <a:rPr lang="ru-RU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Разработка стратегии, креатива и дизайн всех материалов </a:t>
            </a:r>
            <a:endParaRPr lang="en-US" sz="160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1" algn="just">
              <a:spcBef>
                <a:spcPts val="600"/>
              </a:spcBef>
            </a:pPr>
            <a:r>
              <a:rPr lang="ru-RU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Сценарий, копирайтинг и съемка всех серий (использовалась технология </a:t>
            </a:r>
            <a:r>
              <a:rPr lang="en-US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motion capture</a:t>
            </a:r>
            <a:r>
              <a:rPr lang="ru-RU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(Аватар)))</a:t>
            </a:r>
          </a:p>
          <a:p>
            <a:pPr marL="0" lvl="1" algn="just">
              <a:spcBef>
                <a:spcPts val="600"/>
              </a:spcBef>
            </a:pPr>
            <a:r>
              <a:rPr lang="en-US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BTL </a:t>
            </a:r>
            <a:r>
              <a:rPr lang="ru-RU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поддержка акции  в ВУЗах</a:t>
            </a:r>
          </a:p>
          <a:p>
            <a:pPr algn="just">
              <a:spcBef>
                <a:spcPts val="600"/>
              </a:spcBef>
            </a:pPr>
            <a:endParaRPr lang="ru-RU" sz="160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>
              <a:spcBef>
                <a:spcPts val="600"/>
              </a:spcBef>
            </a:pPr>
            <a:r>
              <a:rPr lang="ru-RU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2 500 000 просмотров</a:t>
            </a:r>
            <a:r>
              <a:rPr lang="en-US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 </a:t>
            </a:r>
            <a:r>
              <a:rPr lang="ru-RU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300 000 посетителей сайта</a:t>
            </a:r>
            <a:r>
              <a:rPr lang="en-US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ru-RU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40 000 участников акции </a:t>
            </a:r>
          </a:p>
          <a:p>
            <a:pPr algn="just">
              <a:spcBef>
                <a:spcPts val="600"/>
              </a:spcBef>
            </a:pPr>
            <a:r>
              <a:rPr lang="ru-RU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Мультфильм четыре недели возглавлял рейтинг </a:t>
            </a:r>
            <a:r>
              <a:rPr lang="en-US" sz="160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rutube.ru</a:t>
            </a:r>
          </a:p>
        </p:txBody>
      </p:sp>
      <p:pic>
        <p:nvPicPr>
          <p:cNvPr id="59397" name="Picture 2" descr="http://drugiegroup.ru/img/axe/1.png"/>
          <p:cNvPicPr>
            <a:picLocks noChangeAspect="1" noChangeArrowheads="1"/>
          </p:cNvPicPr>
          <p:nvPr/>
        </p:nvPicPr>
        <p:blipFill>
          <a:blip r:embed="rId3" cstate="print"/>
          <a:srcRect l="4729" r="49242" b="54839"/>
          <a:stretch>
            <a:fillRect/>
          </a:stretch>
        </p:blipFill>
        <p:spPr bwMode="auto">
          <a:xfrm>
            <a:off x="8074025" y="3019425"/>
            <a:ext cx="460851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4" descr="http://drugiegroup.ru/img/axe/1.png"/>
          <p:cNvPicPr>
            <a:picLocks noChangeAspect="1" noChangeArrowheads="1"/>
          </p:cNvPicPr>
          <p:nvPr/>
        </p:nvPicPr>
        <p:blipFill>
          <a:blip r:embed="rId3" cstate="print"/>
          <a:srcRect l="4710" t="48518" r="48331" b="4987"/>
          <a:stretch>
            <a:fillRect/>
          </a:stretch>
        </p:blipFill>
        <p:spPr bwMode="auto">
          <a:xfrm>
            <a:off x="8074025" y="6086475"/>
            <a:ext cx="4572000" cy="30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Номер слайда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46D77EF-450B-44F4-A925-82390FAC5E97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37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0419" name="Picture 2" descr="http://drugiegroup.ru/img/axe/1.png"/>
          <p:cNvPicPr>
            <a:picLocks noChangeAspect="1" noChangeArrowheads="1"/>
          </p:cNvPicPr>
          <p:nvPr/>
        </p:nvPicPr>
        <p:blipFill>
          <a:blip r:embed="rId2" cstate="print"/>
          <a:srcRect l="53204" b="53639"/>
          <a:stretch>
            <a:fillRect/>
          </a:stretch>
        </p:blipFill>
        <p:spPr bwMode="auto">
          <a:xfrm>
            <a:off x="430213" y="4376738"/>
            <a:ext cx="52149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http://drugiegroup.ru/img/axe/1.png"/>
          <p:cNvPicPr>
            <a:picLocks noChangeAspect="1" noChangeArrowheads="1"/>
          </p:cNvPicPr>
          <p:nvPr/>
        </p:nvPicPr>
        <p:blipFill>
          <a:blip r:embed="rId2" cstate="print"/>
          <a:srcRect l="52325" t="50362" b="4987"/>
          <a:stretch>
            <a:fillRect/>
          </a:stretch>
        </p:blipFill>
        <p:spPr bwMode="auto">
          <a:xfrm>
            <a:off x="358775" y="876300"/>
            <a:ext cx="5286375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3"/>
          <p:cNvPicPr>
            <a:picLocks noChangeAspect="1" noChangeArrowheads="1"/>
          </p:cNvPicPr>
          <p:nvPr/>
        </p:nvPicPr>
        <p:blipFill>
          <a:blip r:embed="rId3" cstate="print"/>
          <a:srcRect l="67006" t="23633" r="14494" b="18750"/>
          <a:stretch>
            <a:fillRect/>
          </a:stretch>
        </p:blipFill>
        <p:spPr bwMode="auto">
          <a:xfrm>
            <a:off x="5716588" y="876300"/>
            <a:ext cx="6929437" cy="821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2" descr="http://drugiegroup.ru/img/axe/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3275" y="876300"/>
            <a:ext cx="6834188" cy="828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3"/>
          <p:cNvPicPr>
            <a:picLocks noChangeAspect="1" noChangeArrowheads="1"/>
          </p:cNvPicPr>
          <p:nvPr/>
        </p:nvPicPr>
        <p:blipFill>
          <a:blip r:embed="rId3" cstate="print"/>
          <a:srcRect l="67006" t="71873" r="19070" b="18750"/>
          <a:stretch>
            <a:fillRect/>
          </a:stretch>
        </p:blipFill>
        <p:spPr bwMode="auto">
          <a:xfrm>
            <a:off x="430213" y="7877175"/>
            <a:ext cx="5214937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5" descr="http://drugiegroup.ru/img/axe/add/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2150" y="7948613"/>
            <a:ext cx="1071563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1600" smtClean="0"/>
              <a:t>Газпром,  </a:t>
            </a:r>
            <a:r>
              <a:rPr lang="en-US" sz="1600" smtClean="0"/>
              <a:t>G-Energy</a:t>
            </a:r>
            <a:r>
              <a:rPr lang="ru-RU" sz="1600" smtClean="0"/>
              <a:t/>
            </a:r>
            <a:br>
              <a:rPr lang="ru-RU" sz="1600" smtClean="0"/>
            </a:br>
            <a:r>
              <a:rPr lang="en-US" sz="1600" smtClean="0"/>
              <a:t/>
            </a:r>
            <a:br>
              <a:rPr lang="en-US" sz="1600" smtClean="0"/>
            </a:br>
            <a:r>
              <a:rPr lang="ru-RU" sz="1600" smtClean="0"/>
              <a:t>Программа мотивации продавцов и владельцев торговых точек</a:t>
            </a:r>
            <a:r>
              <a:rPr lang="ru-RU" sz="1600" smtClean="0">
                <a:solidFill>
                  <a:srgbClr val="9F9F9F"/>
                </a:solidFill>
              </a:rPr>
              <a:t/>
            </a:r>
            <a:br>
              <a:rPr lang="ru-RU" sz="1600" smtClean="0">
                <a:solidFill>
                  <a:srgbClr val="9F9F9F"/>
                </a:solidFill>
              </a:rPr>
            </a:br>
            <a:r>
              <a:rPr lang="ru-RU" sz="1600" b="1" smtClean="0"/>
              <a:t>Выполняемые работы в рамках </a:t>
            </a:r>
            <a:r>
              <a:rPr lang="en-US" sz="1600" b="1" smtClean="0"/>
              <a:t>CRM</a:t>
            </a:r>
            <a:r>
              <a:rPr lang="ru-RU" sz="1600" b="1" smtClean="0"/>
              <a:t>: </a:t>
            </a:r>
            <a:br>
              <a:rPr lang="ru-RU" sz="1600" b="1" smtClean="0"/>
            </a:br>
            <a:r>
              <a:rPr lang="ru-RU" sz="1600" smtClean="0"/>
              <a:t>Разработка и поддержка сайта,</a:t>
            </a:r>
            <a:br>
              <a:rPr lang="ru-RU" sz="1600" smtClean="0"/>
            </a:br>
            <a:r>
              <a:rPr lang="ru-RU" sz="1600" smtClean="0"/>
              <a:t>Создание личного кабинета участника,</a:t>
            </a:r>
            <a:br>
              <a:rPr lang="ru-RU" sz="1600" smtClean="0"/>
            </a:br>
            <a:r>
              <a:rPr lang="ru-RU" sz="1600" smtClean="0"/>
              <a:t>Создание баз данных с дифференциацией доступа к информации по принципу участник – продавец, участник- продавец, дистрибъютор, клиент.</a:t>
            </a:r>
            <a:br>
              <a:rPr lang="ru-RU" sz="1600" smtClean="0"/>
            </a:br>
            <a:r>
              <a:rPr lang="en-US" sz="1600" smtClean="0"/>
              <a:t>WEB </a:t>
            </a:r>
            <a:r>
              <a:rPr lang="ru-RU" sz="1600" smtClean="0"/>
              <a:t>и </a:t>
            </a:r>
            <a:r>
              <a:rPr lang="en-US" sz="1600" smtClean="0"/>
              <a:t>SMS </a:t>
            </a:r>
            <a:r>
              <a:rPr lang="ru-RU" sz="1600" smtClean="0"/>
              <a:t>рассылки,  поддержка обратной связи с участниками</a:t>
            </a:r>
          </a:p>
        </p:txBody>
      </p:sp>
      <p:sp>
        <p:nvSpPr>
          <p:cNvPr id="61443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D47EA64-8471-47CA-86E4-B2BFF3EE5EFA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38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1444" name="Picture 2" descr="\\10.100.0.9\managers\Проекты 2006\Елена Хохлова\Газпромнефть-СМ\G-Energy_Казахстан\Полиграфия\07_G-Energy_leaflet_100x200.jpg"/>
          <p:cNvPicPr>
            <a:picLocks noChangeAspect="1" noChangeArrowheads="1"/>
          </p:cNvPicPr>
          <p:nvPr/>
        </p:nvPicPr>
        <p:blipFill>
          <a:blip r:embed="rId3" cstate="print"/>
          <a:srcRect b="10703"/>
          <a:stretch>
            <a:fillRect/>
          </a:stretch>
        </p:blipFill>
        <p:spPr bwMode="auto">
          <a:xfrm>
            <a:off x="287338" y="804863"/>
            <a:ext cx="1243012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1600" smtClean="0"/>
              <a:t>1500  ТТ</a:t>
            </a:r>
            <a:br>
              <a:rPr lang="ru-RU" sz="1600" smtClean="0"/>
            </a:br>
            <a:r>
              <a:rPr lang="ru-RU" sz="1600" smtClean="0"/>
              <a:t>15  Крупнейших  городов  России</a:t>
            </a:r>
            <a:br>
              <a:rPr lang="ru-RU" sz="1600" smtClean="0"/>
            </a:br>
            <a:r>
              <a:rPr lang="en-US" sz="1600" smtClean="0"/>
              <a:t/>
            </a:r>
            <a:br>
              <a:rPr lang="en-US" sz="1600" smtClean="0"/>
            </a:br>
            <a:r>
              <a:rPr lang="ru-RU" sz="1600" smtClean="0"/>
              <a:t>обучение  Продавцов</a:t>
            </a:r>
            <a:br>
              <a:rPr lang="ru-RU" sz="1600" smtClean="0"/>
            </a:br>
            <a:r>
              <a:rPr lang="ru-RU" sz="1600" smtClean="0"/>
              <a:t>чекинг  с  использованием  КПК</a:t>
            </a:r>
            <a:br>
              <a:rPr lang="ru-RU" sz="1600" smtClean="0"/>
            </a:br>
            <a:r>
              <a:rPr lang="ru-RU" sz="1600" smtClean="0"/>
              <a:t/>
            </a:r>
            <a:br>
              <a:rPr lang="ru-RU" sz="1600" smtClean="0"/>
            </a:br>
            <a:endParaRPr lang="ru-RU" sz="1600" smtClean="0"/>
          </a:p>
        </p:txBody>
      </p:sp>
      <p:sp>
        <p:nvSpPr>
          <p:cNvPr id="62467" name="Номер слайда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DDFA22-A65F-4775-AAF8-D53A52870F9D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39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2468" name="Picture 2" descr="\\10.100.0.9\managers\Проекты 2006\Елена Хохлова\Газпромнефть-СМ\G-Energy_Казахстан\Полиграфия\03_02_G-Energy_bann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876300"/>
            <a:ext cx="7977188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3" descr="\\10.100.0.9\managers\Проекты 2006\Елена Хохлова\Газпромнефть-СМ\G-Energy_Казахстан\Полиграфия\05_G-Energy_shelftalker-soli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775" y="4233863"/>
            <a:ext cx="122555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4" descr="\\10.100.0.9\managers\Проекты 2006\Елена Хохлова\Газпромнефть-СМ\G-Energy_Казахстан\Полиграфия\08_G-Energy_dispencer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2650" y="876300"/>
            <a:ext cx="2143125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5" descr="\\10.100.0.9\managers\Проекты 2006\Елена Хохлова\Газпромнефть-СМ\G-Energy_Казахстан\Полиграфия\08_G-Energy_dispencer-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60088" y="1376363"/>
            <a:ext cx="1657350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E51D9B0-8976-4969-B656-AE9063A08597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4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555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2946400"/>
            <a:ext cx="12471400" cy="621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56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establish</a:t>
            </a:r>
          </a:p>
        </p:txBody>
      </p:sp>
      <p:sp>
        <p:nvSpPr>
          <p:cNvPr id="23557" name="Rectangle 3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endParaRPr lang="en-US" b="1" smtClean="0">
              <a:solidFill>
                <a:srgbClr val="B01D75"/>
              </a:solidFill>
              <a:latin typeface="Helvetica Neue"/>
              <a:ea typeface="ヒラギノ角ゴ ProN W6"/>
              <a:cs typeface="ヒラギノ角ゴ ProN W6"/>
              <a:sym typeface="Helvetica Neue"/>
            </a:endParaRPr>
          </a:p>
          <a:p>
            <a:pPr marL="0" indent="0" eaLnBrk="1" hangingPunct="1">
              <a:buFontTx/>
              <a:buNone/>
            </a:pPr>
            <a:r>
              <a:rPr lang="en-US" b="1" smtClean="0">
                <a:solidFill>
                  <a:srgbClr val="B01D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e:</a:t>
            </a:r>
            <a:r>
              <a:rPr lang="en-US" b="1" smtClean="0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ffective marketing group</a:t>
            </a:r>
            <a:endParaRPr lang="en-US" b="1" smtClean="0">
              <a:solidFill>
                <a:srgbClr val="4D4D4D"/>
              </a:solidFill>
              <a:latin typeface="Helvetica Neue"/>
              <a:ea typeface="ヒラギノ角ゴ ProN W6"/>
              <a:cs typeface="ヒラギノ角ゴ ProN W6"/>
              <a:sym typeface="Helvetica Neue"/>
            </a:endParaRPr>
          </a:p>
          <a:p>
            <a:pPr marL="0" indent="0" eaLnBrk="1" hangingPunct="1">
              <a:buFontTx/>
              <a:buNone/>
            </a:pPr>
            <a:r>
              <a:rPr lang="en-US" smtClean="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successful in producing an intended result</a:t>
            </a:r>
            <a:endParaRPr lang="en-US" smtClean="0">
              <a:latin typeface="Helvetica Neue Black Condensed"/>
              <a:ea typeface="ヒラギノ角ゴ ProN W6"/>
              <a:cs typeface="ヒラギノ角ゴ ProN W6"/>
              <a:sym typeface="Helvetica Neue Black Condensed"/>
            </a:endParaRPr>
          </a:p>
          <a:p>
            <a:pPr marL="0" indent="0" eaLnBrk="1" hangingPunct="1">
              <a:buFontTx/>
              <a:buNone/>
            </a:pPr>
            <a:endParaRPr lang="en-US" smtClean="0"/>
          </a:p>
          <a:p>
            <a:pPr marL="0" indent="0" eaLnBrk="1" hangingPunct="1">
              <a:buFontTx/>
              <a:buNone/>
            </a:pPr>
            <a:r>
              <a:rPr lang="en-US" b="1" smtClean="0">
                <a:solidFill>
                  <a:srgbClr val="B01D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e:</a:t>
            </a:r>
            <a:r>
              <a:rPr lang="en-US" b="1" smtClean="0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ffective marketing group</a:t>
            </a:r>
            <a:endParaRPr lang="en-US" b="1" smtClean="0">
              <a:solidFill>
                <a:srgbClr val="4D4D4D"/>
              </a:solidFill>
              <a:latin typeface="Helvetica Neue"/>
              <a:ea typeface="ヒラギノ角ゴ ProN W6"/>
              <a:cs typeface="ヒラギノ角ゴ ProN W6"/>
              <a:sym typeface="Helvetica Neue"/>
            </a:endParaRPr>
          </a:p>
          <a:p>
            <a:pPr marL="0" indent="0" eaLnBrk="1" hangingPunct="1">
              <a:buFontTx/>
              <a:buNone/>
            </a:pPr>
            <a:r>
              <a:rPr lang="en-US" smtClean="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эффективный маркетинг</a:t>
            </a:r>
            <a:endParaRPr lang="en-US" smtClean="0">
              <a:latin typeface="Helvetica Neue Black Condensed"/>
              <a:ea typeface="ヒラギノ角ゴ ProN W6"/>
              <a:cs typeface="ヒラギノ角ゴ ProN W6"/>
              <a:sym typeface="Helvetica Neue Black Condensed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Номер слайда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5A06B4E-C6FE-459F-B53F-D5786D540F29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40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3491" name="Picture 1" descr="консультант Эльдорадо Люблинская 153 Макаров Михаи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733425"/>
            <a:ext cx="4214812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3" descr="Горбушка Парк БТ 2.04-8.04 Парк БТ Багратионовский  пр-зд 7 Зенкина Ирина, Иванова Елена (16)"/>
          <p:cNvPicPr>
            <a:picLocks noChangeAspect="1" noChangeArrowheads="1"/>
          </p:cNvPicPr>
          <p:nvPr/>
        </p:nvPicPr>
        <p:blipFill>
          <a:blip r:embed="rId3" cstate="print"/>
          <a:srcRect l="12500" b="16780"/>
          <a:stretch>
            <a:fillRect/>
          </a:stretch>
        </p:blipFill>
        <p:spPr bwMode="auto">
          <a:xfrm>
            <a:off x="4573588" y="733425"/>
            <a:ext cx="4000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 descr="Горбушка Парк БТ 2.04-8.04 Парк БТ Багратионовский  пр-зд 7 Олешко Елена (17)"/>
          <p:cNvPicPr>
            <a:picLocks noChangeAspect="1" noChangeArrowheads="1"/>
          </p:cNvPicPr>
          <p:nvPr/>
        </p:nvPicPr>
        <p:blipFill>
          <a:blip r:embed="rId4" cstate="print"/>
          <a:srcRect r="6590" b="8572"/>
          <a:stretch>
            <a:fillRect/>
          </a:stretch>
        </p:blipFill>
        <p:spPr bwMode="auto">
          <a:xfrm>
            <a:off x="8645525" y="733425"/>
            <a:ext cx="407193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Rectangle 3"/>
          <p:cNvSpPr txBox="1">
            <a:spLocks noChangeArrowheads="1"/>
          </p:cNvSpPr>
          <p:nvPr/>
        </p:nvSpPr>
        <p:spPr bwMode="auto">
          <a:xfrm>
            <a:off x="358775" y="6591300"/>
            <a:ext cx="117856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ru-RU" sz="1600">
                <a:solidFill>
                  <a:schemeClr val="bg1"/>
                </a:solidFill>
                <a:latin typeface="Verdana" pitchFamily="34" charset="0"/>
              </a:rPr>
              <a:t>Клиент: </a:t>
            </a:r>
            <a:r>
              <a:rPr lang="en-US" sz="1600">
                <a:solidFill>
                  <a:schemeClr val="bg1"/>
                </a:solidFill>
                <a:latin typeface="Verdana" pitchFamily="34" charset="0"/>
              </a:rPr>
              <a:t>De’Longhi/Kenwood </a:t>
            </a:r>
            <a:r>
              <a:rPr lang="ru-RU" sz="160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ru-RU" sz="1600">
                <a:solidFill>
                  <a:schemeClr val="bg1"/>
                </a:solidFill>
                <a:latin typeface="Verdana" pitchFamily="34" charset="0"/>
              </a:rPr>
            </a:br>
            <a:r>
              <a:rPr lang="ru-RU" sz="1600">
                <a:solidFill>
                  <a:schemeClr val="bg1"/>
                </a:solidFill>
                <a:latin typeface="Verdana" pitchFamily="34" charset="0"/>
              </a:rPr>
              <a:t>Бренд: </a:t>
            </a:r>
            <a:r>
              <a:rPr lang="en-US" sz="1600">
                <a:solidFill>
                  <a:schemeClr val="bg1"/>
                </a:solidFill>
                <a:latin typeface="Verdana" pitchFamily="34" charset="0"/>
              </a:rPr>
              <a:t>De’Longhi,  Kenwood</a:t>
            </a:r>
            <a:endParaRPr lang="ru-RU" sz="1600">
              <a:solidFill>
                <a:schemeClr val="bg1"/>
              </a:solidFill>
              <a:latin typeface="Verdana" pitchFamily="34" charset="0"/>
            </a:endParaRPr>
          </a:p>
          <a:p>
            <a:pPr algn="l"/>
            <a:endParaRPr lang="ru-RU" sz="1600">
              <a:solidFill>
                <a:schemeClr val="bg1"/>
              </a:solidFill>
              <a:latin typeface="Verdana" pitchFamily="34" charset="0"/>
            </a:endParaRPr>
          </a:p>
          <a:p>
            <a:pPr algn="l"/>
            <a:r>
              <a:rPr lang="ru-RU" sz="1600">
                <a:solidFill>
                  <a:schemeClr val="bg1"/>
                </a:solidFill>
                <a:latin typeface="Verdana" pitchFamily="34" charset="0"/>
              </a:rPr>
              <a:t>Период  проведения:  2008 г – по  настоящее  время</a:t>
            </a:r>
            <a:r>
              <a:rPr lang="en-US" sz="16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ru-RU" sz="160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ru-RU" sz="1600">
                <a:solidFill>
                  <a:schemeClr val="bg1"/>
                </a:solidFill>
                <a:latin typeface="Verdana" pitchFamily="34" charset="0"/>
              </a:rPr>
            </a:br>
            <a:endParaRPr lang="ru-RU" sz="1600">
              <a:solidFill>
                <a:schemeClr val="bg1"/>
              </a:solidFill>
              <a:latin typeface="Verdana" pitchFamily="34" charset="0"/>
            </a:endParaRPr>
          </a:p>
          <a:p>
            <a:pPr algn="l"/>
            <a:r>
              <a:rPr lang="ru-RU" sz="1600">
                <a:solidFill>
                  <a:schemeClr val="bg1"/>
                </a:solidFill>
                <a:latin typeface="Verdana" pitchFamily="34" charset="0"/>
              </a:rPr>
              <a:t>Задачи:  увеличение  продаж  в ТТ,  повышение  лояльности  пользователей,  привлечение  новых  пользователей</a:t>
            </a:r>
          </a:p>
          <a:p>
            <a:pPr algn="l"/>
            <a:endParaRPr lang="ru-RU" sz="1600">
              <a:solidFill>
                <a:schemeClr val="bg1"/>
              </a:solidFill>
              <a:latin typeface="Verdana" pitchFamily="34" charset="0"/>
            </a:endParaRPr>
          </a:p>
          <a:p>
            <a:pPr algn="l"/>
            <a:r>
              <a:rPr lang="ru-RU" sz="1600">
                <a:solidFill>
                  <a:schemeClr val="bg1"/>
                </a:solidFill>
                <a:latin typeface="Verdana" pitchFamily="34" charset="0"/>
              </a:rPr>
              <a:t>Описание:  программа  консультантов,  +  демонстрация  свойств  продуктов</a:t>
            </a:r>
          </a:p>
        </p:txBody>
      </p:sp>
      <p:pic>
        <p:nvPicPr>
          <p:cNvPr id="63495" name="Picture 4" descr="http://www.cqdx.ru/blog/wp-content/uploads/2010/05/logo-KENWOOD-bes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2650" y="4805363"/>
            <a:ext cx="4214813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6" descr="http://www.cofemaster.ru/sites/default/files/files/LogoDeLongh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3588" y="3662363"/>
            <a:ext cx="4071937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http://www.tvoj-kran.by/products_pictures/hansgrohe.jpg"/>
          <p:cNvPicPr>
            <a:picLocks noChangeAspect="1" noChangeArrowheads="1"/>
          </p:cNvPicPr>
          <p:nvPr/>
        </p:nvPicPr>
        <p:blipFill>
          <a:blip r:embed="rId2" cstate="print"/>
          <a:srcRect l="39589" t="1695" r="36217" b="3391"/>
          <a:stretch>
            <a:fillRect/>
          </a:stretch>
        </p:blipFill>
        <p:spPr bwMode="auto">
          <a:xfrm>
            <a:off x="8788400" y="804863"/>
            <a:ext cx="78581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38" y="7305675"/>
            <a:ext cx="12430125" cy="1625600"/>
          </a:xfrm>
        </p:spPr>
        <p:txBody>
          <a:bodyPr/>
          <a:lstStyle/>
          <a:p>
            <a:pPr lvl="1">
              <a:defRPr/>
            </a:pPr>
            <a:r>
              <a:rPr lang="en-US" sz="4400" b="1" kern="1200" dirty="0" smtClean="0"/>
              <a:t>HANSGROHE</a:t>
            </a:r>
            <a:r>
              <a:rPr lang="ru-RU" sz="4400" b="1" kern="1200" dirty="0" smtClean="0"/>
              <a:t> </a:t>
            </a:r>
            <a:br>
              <a:rPr lang="ru-RU" sz="4400" b="1" kern="1200" dirty="0" smtClean="0"/>
            </a:br>
            <a:r>
              <a:rPr lang="ru-RU" sz="4400" b="1" kern="1200" dirty="0" smtClean="0"/>
              <a:t>программа мотивации продавцов и владельцев торговых точек</a:t>
            </a:r>
            <a:r>
              <a:rPr lang="ru-RU" sz="4000" b="1" kern="1200" dirty="0" smtClean="0"/>
              <a:t/>
            </a:r>
            <a:br>
              <a:rPr lang="ru-RU" sz="4000" b="1" kern="1200" dirty="0" smtClean="0"/>
            </a:b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900" y="733425"/>
            <a:ext cx="8715375" cy="5572125"/>
          </a:xfrm>
        </p:spPr>
        <p:txBody>
          <a:bodyPr lIns="130046" tIns="65023" rIns="130046" bIns="65023">
            <a:normAutofit/>
          </a:bodyPr>
          <a:lstStyle/>
          <a:p>
            <a:pPr marL="356723" lvl="1" indent="-356723" defTabSz="1361419">
              <a:spcBef>
                <a:spcPts val="0"/>
              </a:spcBef>
              <a:buFontTx/>
              <a:buNone/>
              <a:defRPr/>
            </a:pPr>
            <a:r>
              <a:rPr lang="ru-RU" sz="2000" b="1" kern="1200" dirty="0" smtClean="0"/>
              <a:t>период: </a:t>
            </a:r>
            <a:r>
              <a:rPr lang="en-US" sz="2000" kern="1200" dirty="0" smtClean="0"/>
              <a:t>20</a:t>
            </a:r>
            <a:r>
              <a:rPr lang="ru-RU" sz="2000" kern="1200" dirty="0" smtClean="0"/>
              <a:t>0</a:t>
            </a:r>
            <a:r>
              <a:rPr lang="en-US" sz="2000" kern="1200" dirty="0" smtClean="0"/>
              <a:t>9</a:t>
            </a:r>
            <a:r>
              <a:rPr lang="ru-RU" sz="2000" kern="1200" dirty="0" smtClean="0"/>
              <a:t>-201</a:t>
            </a:r>
            <a:r>
              <a:rPr lang="en-US" sz="2000" kern="1200" dirty="0" smtClean="0"/>
              <a:t>2</a:t>
            </a:r>
            <a:endParaRPr lang="ru-RU" sz="2000" kern="1200" dirty="0" smtClean="0"/>
          </a:p>
          <a:p>
            <a:pPr marL="356723" lvl="1" indent="-356723" defTabSz="1361419">
              <a:spcBef>
                <a:spcPts val="0"/>
              </a:spcBef>
              <a:buFontTx/>
              <a:buNone/>
              <a:defRPr/>
            </a:pPr>
            <a:r>
              <a:rPr lang="ru-RU" sz="2000" b="1" kern="1200" dirty="0" smtClean="0"/>
              <a:t>охват: </a:t>
            </a:r>
            <a:r>
              <a:rPr lang="en-US" sz="2000" b="1" kern="1200" dirty="0" smtClean="0"/>
              <a:t> </a:t>
            </a:r>
            <a:r>
              <a:rPr lang="ru-RU" sz="2000" kern="1200" dirty="0" smtClean="0"/>
              <a:t>15 городов</a:t>
            </a:r>
          </a:p>
          <a:p>
            <a:pPr marL="356723" lvl="1" indent="-356723" defTabSz="1361419">
              <a:spcBef>
                <a:spcPts val="0"/>
              </a:spcBef>
              <a:buFontTx/>
              <a:buNone/>
              <a:defRPr/>
            </a:pPr>
            <a:r>
              <a:rPr lang="ru-RU" sz="2000" b="1" kern="1200" dirty="0" smtClean="0"/>
              <a:t>объем базы: </a:t>
            </a:r>
            <a:r>
              <a:rPr lang="ru-RU" sz="2000" kern="1200" dirty="0" smtClean="0"/>
              <a:t>более 15 000 продавцов</a:t>
            </a:r>
          </a:p>
          <a:p>
            <a:pPr marL="356723" lvl="1" indent="-356723" defTabSz="1361419">
              <a:spcBef>
                <a:spcPts val="0"/>
              </a:spcBef>
              <a:buFontTx/>
              <a:buNone/>
              <a:defRPr/>
            </a:pPr>
            <a:r>
              <a:rPr lang="ru-RU" sz="2000" b="1" kern="1200" dirty="0" smtClean="0"/>
              <a:t>механика: </a:t>
            </a:r>
          </a:p>
          <a:p>
            <a:pPr marL="171450" lvl="1" indent="-17145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ru-RU" sz="2000" kern="1200" dirty="0" smtClean="0"/>
              <a:t>аудит торговых точек - </a:t>
            </a:r>
            <a:r>
              <a:rPr lang="en-US" sz="2000" dirty="0" smtClean="0"/>
              <a:t>Mystery Shopper </a:t>
            </a:r>
            <a:r>
              <a:rPr lang="ru-RU" sz="2000" dirty="0" smtClean="0"/>
              <a:t> - </a:t>
            </a:r>
            <a:r>
              <a:rPr lang="ru-RU" sz="2000" kern="1200" dirty="0" smtClean="0"/>
              <a:t>с занесением информации на сайт в течение 60 минут (работа с коммуникаторами), сбор информации о продажах, учет продаж по каждому продавцу/</a:t>
            </a:r>
            <a:r>
              <a:rPr lang="ru-RU" sz="2000" kern="1200" dirty="0" err="1" smtClean="0"/>
              <a:t>тт</a:t>
            </a:r>
            <a:r>
              <a:rPr lang="ru-RU" sz="2000" kern="1200" dirty="0" smtClean="0"/>
              <a:t>, закупка и вручение подарочных сертификатов </a:t>
            </a:r>
          </a:p>
          <a:p>
            <a:pPr marL="171450" lvl="1" indent="-171450">
              <a:spcBef>
                <a:spcPts val="0"/>
              </a:spcBef>
              <a:buFont typeface="Wingdings" pitchFamily="2" charset="2"/>
              <a:buChar char="§"/>
              <a:defRPr/>
            </a:pPr>
            <a:endParaRPr lang="ru-RU" sz="2000" kern="1200" dirty="0" smtClean="0"/>
          </a:p>
          <a:p>
            <a:pPr marL="171450" lvl="1" indent="-17145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ru-RU" sz="2000" kern="1200" dirty="0" smtClean="0"/>
              <a:t>выполняемые работы в рамках </a:t>
            </a:r>
            <a:r>
              <a:rPr lang="en-US" sz="2000" kern="1200" dirty="0" smtClean="0"/>
              <a:t>CRM</a:t>
            </a:r>
            <a:r>
              <a:rPr lang="ru-RU" sz="2000" kern="1200" dirty="0" smtClean="0"/>
              <a:t>: </a:t>
            </a:r>
          </a:p>
          <a:p>
            <a:pPr marL="361950" lvl="1" indent="-1905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kern="1200" dirty="0" smtClean="0"/>
              <a:t>Разработка и поддержка </a:t>
            </a:r>
            <a:r>
              <a:rPr lang="ru-RU" sz="2000" kern="1200" dirty="0" err="1" smtClean="0"/>
              <a:t>промосайта</a:t>
            </a:r>
            <a:r>
              <a:rPr lang="ru-RU" sz="2000" kern="1200" dirty="0" smtClean="0"/>
              <a:t>,</a:t>
            </a:r>
          </a:p>
          <a:p>
            <a:pPr marL="361950" lvl="1" indent="-1905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kern="1200" dirty="0" smtClean="0"/>
              <a:t>Создание личного кабинета участника,</a:t>
            </a:r>
          </a:p>
          <a:p>
            <a:pPr marL="361950" lvl="1" indent="-1905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kern="1200" dirty="0" smtClean="0"/>
              <a:t>Создание баз данных с дифференциацией доступа к информации по принципу участник – продавец, участник- продавец, </a:t>
            </a:r>
            <a:r>
              <a:rPr lang="ru-RU" sz="2000" kern="1200" dirty="0" err="1" smtClean="0"/>
              <a:t>дистрибъютор</a:t>
            </a:r>
            <a:r>
              <a:rPr lang="ru-RU" sz="2000" kern="1200" dirty="0" smtClean="0"/>
              <a:t>, клиент.</a:t>
            </a:r>
          </a:p>
          <a:p>
            <a:pPr marL="361950" lvl="1" indent="-1905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kern="1200" dirty="0" smtClean="0"/>
              <a:t>WEB </a:t>
            </a:r>
            <a:r>
              <a:rPr lang="ru-RU" sz="2000" kern="1200" dirty="0" smtClean="0"/>
              <a:t>и </a:t>
            </a:r>
            <a:r>
              <a:rPr lang="en-US" sz="2000" kern="1200" dirty="0" smtClean="0"/>
              <a:t>SMS </a:t>
            </a:r>
            <a:r>
              <a:rPr lang="ru-RU" sz="2000" kern="1200" dirty="0" smtClean="0"/>
              <a:t>рассылки</a:t>
            </a:r>
          </a:p>
          <a:p>
            <a:pPr marL="361950" lvl="1" indent="-19050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2000" kern="1200" dirty="0" smtClean="0"/>
              <a:t>Поддержка обратной связи с участниками</a:t>
            </a:r>
          </a:p>
          <a:p>
            <a:pPr marL="356723" lvl="1" indent="-356723">
              <a:spcBef>
                <a:spcPts val="0"/>
              </a:spcBef>
              <a:defRPr/>
            </a:pPr>
            <a:endParaRPr lang="ru-RU" sz="2000" b="1" kern="1200" dirty="0" smtClean="0"/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9971088" y="9245600"/>
            <a:ext cx="3033712" cy="508000"/>
          </a:xfrm>
        </p:spPr>
        <p:txBody>
          <a:bodyPr lIns="130046" tIns="65023" rIns="130046" bIns="65023"/>
          <a:lstStyle/>
          <a:p>
            <a:pPr>
              <a:defRPr/>
            </a:pPr>
            <a:fld id="{56A7BCD8-5383-43BD-9050-3D8E38BD82E1}" type="slidenum">
              <a:rPr lang="ru-RU">
                <a:solidFill>
                  <a:schemeClr val="bg2">
                    <a:lumMod val="75000"/>
                  </a:schemeClr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4518" name="Picture 2"/>
          <p:cNvPicPr>
            <a:picLocks noChangeAspect="1" noChangeArrowheads="1"/>
          </p:cNvPicPr>
          <p:nvPr/>
        </p:nvPicPr>
        <p:blipFill>
          <a:blip r:embed="rId3" cstate="print"/>
          <a:srcRect l="24707" t="23560" r="25877" b="42261"/>
          <a:stretch>
            <a:fillRect/>
          </a:stretch>
        </p:blipFill>
        <p:spPr bwMode="auto">
          <a:xfrm>
            <a:off x="8859838" y="4876800"/>
            <a:ext cx="385762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2" descr="http://santehnika-peterburg.ru/images/category/0/hansgrohe/Hansgrohe%20Ads%20Model%201.jpg"/>
          <p:cNvPicPr>
            <a:picLocks noChangeAspect="1" noChangeArrowheads="1"/>
          </p:cNvPicPr>
          <p:nvPr/>
        </p:nvPicPr>
        <p:blipFill>
          <a:blip r:embed="rId4" cstate="print"/>
          <a:srcRect b="15999"/>
          <a:stretch>
            <a:fillRect/>
          </a:stretch>
        </p:blipFill>
        <p:spPr bwMode="auto">
          <a:xfrm>
            <a:off x="9502775" y="804863"/>
            <a:ext cx="3214688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600" b="1" kern="1200" dirty="0" smtClean="0"/>
              <a:t>HANSGROHE</a:t>
            </a:r>
            <a:endParaRPr lang="ru-RU" dirty="0"/>
          </a:p>
        </p:txBody>
      </p:sp>
      <p:sp>
        <p:nvSpPr>
          <p:cNvPr id="65539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E4543AE-BD10-4EBA-B5AA-D92371D403FE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42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5540" name="Picture 2" descr="\\10.100.0.9\проекты 2012\Елена Хохлова\Hansgrohe\Фотоотчет\для клиента\Москва\Аквастиль, г. Мытищи ул. Коммунистическая д.1\ADhZ8MtJzJg[1]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b="430"/>
          <a:stretch>
            <a:fillRect/>
          </a:stretch>
        </p:blipFill>
        <p:spPr bwMode="auto">
          <a:xfrm>
            <a:off x="309563" y="773113"/>
            <a:ext cx="4176712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3" descr="\\10.100.0.9\проекты 2012\Елена Хохлова\Hansgrohe\Фотоотчет\для клиента\Москва\Аквастиль, г. Мытищи ул. Коммунистическая д.1\vHpHJe1f9ts[1]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b="449"/>
          <a:stretch>
            <a:fillRect/>
          </a:stretch>
        </p:blipFill>
        <p:spPr bwMode="auto">
          <a:xfrm>
            <a:off x="4557713" y="773113"/>
            <a:ext cx="4321175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4" descr="\\10.100.0.9\проекты 2012\Елена Хохлова\Hansgrohe\Фотоотчет\для клиента\Москва\Макслевел, Загородное шоссе д.5 к.1\S4023168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10390"/>
          <a:stretch>
            <a:fillRect/>
          </a:stretch>
        </p:blipFill>
        <p:spPr bwMode="auto">
          <a:xfrm>
            <a:off x="8969375" y="773113"/>
            <a:ext cx="3725863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>
          <a:xfrm>
            <a:off x="1858963" y="6948488"/>
            <a:ext cx="9652000" cy="1625600"/>
          </a:xfrm>
        </p:spPr>
        <p:txBody>
          <a:bodyPr/>
          <a:lstStyle/>
          <a:p>
            <a:r>
              <a:rPr lang="ru-RU" sz="5400" smtClean="0">
                <a:solidFill>
                  <a:schemeClr val="bg1"/>
                </a:solidFill>
              </a:rPr>
              <a:t>программа мотивации ГАЗПРОМНЕФТЬ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900" y="733425"/>
            <a:ext cx="7643813" cy="5857875"/>
          </a:xfrm>
        </p:spPr>
        <p:txBody>
          <a:bodyPr lIns="130046" tIns="65023" rIns="130046" bIns="65023">
            <a:normAutofit/>
          </a:bodyPr>
          <a:lstStyle/>
          <a:p>
            <a:pPr marL="356723" lvl="1" indent="-356723" defTabSz="1361419">
              <a:spcBef>
                <a:spcPts val="0"/>
              </a:spcBef>
              <a:buFontTx/>
              <a:buNone/>
              <a:defRPr/>
            </a:pPr>
            <a:r>
              <a:rPr lang="ru-RU" sz="2000" b="1" kern="1200" dirty="0" smtClean="0"/>
              <a:t>период: </a:t>
            </a:r>
            <a:r>
              <a:rPr lang="ru-RU" sz="2000" kern="1200" dirty="0" smtClean="0"/>
              <a:t>2009-2010</a:t>
            </a:r>
          </a:p>
          <a:p>
            <a:pPr marL="356723" lvl="1" indent="-356723" defTabSz="1361419">
              <a:spcBef>
                <a:spcPts val="0"/>
              </a:spcBef>
              <a:buFontTx/>
              <a:buNone/>
              <a:defRPr/>
            </a:pPr>
            <a:r>
              <a:rPr lang="ru-RU" sz="2000" b="1" kern="1200" dirty="0" smtClean="0"/>
              <a:t>охват: </a:t>
            </a:r>
            <a:r>
              <a:rPr lang="ru-RU" sz="2000" kern="1200" dirty="0" smtClean="0"/>
              <a:t>более 1</a:t>
            </a:r>
            <a:r>
              <a:rPr lang="en-US" sz="2000" kern="1200" dirty="0" smtClean="0"/>
              <a:t>5</a:t>
            </a:r>
            <a:r>
              <a:rPr lang="ru-RU" sz="2000" kern="1200" dirty="0" smtClean="0"/>
              <a:t>00 торговых точек</a:t>
            </a:r>
          </a:p>
          <a:p>
            <a:pPr marL="356723" lvl="1" indent="-356723" defTabSz="1361419">
              <a:spcBef>
                <a:spcPts val="0"/>
              </a:spcBef>
              <a:buFontTx/>
              <a:buNone/>
              <a:defRPr/>
            </a:pPr>
            <a:r>
              <a:rPr lang="ru-RU" sz="2000" b="1" kern="1200" dirty="0" smtClean="0"/>
              <a:t>объем базы: </a:t>
            </a:r>
            <a:r>
              <a:rPr lang="ru-RU" sz="2000" kern="1200" dirty="0" smtClean="0"/>
              <a:t>более 8000 продавцов</a:t>
            </a:r>
          </a:p>
          <a:p>
            <a:pPr marL="356723" lvl="1" indent="-356723" defTabSz="1361419">
              <a:spcBef>
                <a:spcPts val="0"/>
              </a:spcBef>
              <a:buFontTx/>
              <a:buNone/>
              <a:defRPr/>
            </a:pPr>
            <a:r>
              <a:rPr lang="ru-RU" sz="2000" b="1" kern="1200" dirty="0" smtClean="0"/>
              <a:t>описание: </a:t>
            </a:r>
          </a:p>
          <a:p>
            <a:pPr marL="539750" lvl="1" indent="-269875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ru-RU" sz="2000" kern="1200" dirty="0" smtClean="0"/>
              <a:t>Программа мотивации продавцов и владельцев торговых точек, аудит товаров и цен с использованием коммуникаторов </a:t>
            </a:r>
          </a:p>
          <a:p>
            <a:pPr marL="539750" lvl="1" indent="-269875">
              <a:spcBef>
                <a:spcPts val="0"/>
              </a:spcBef>
              <a:buFont typeface="Wingdings" pitchFamily="2" charset="2"/>
              <a:buChar char="§"/>
              <a:defRPr/>
            </a:pPr>
            <a:endParaRPr lang="ru-RU" sz="2000" kern="1200" dirty="0" smtClean="0"/>
          </a:p>
          <a:p>
            <a:pPr marL="356723" lvl="1" indent="-356723" defTabSz="1361419">
              <a:spcBef>
                <a:spcPts val="0"/>
              </a:spcBef>
              <a:buFontTx/>
              <a:buNone/>
              <a:defRPr/>
            </a:pPr>
            <a:r>
              <a:rPr lang="ru-RU" sz="2000" b="1" kern="1200" dirty="0" smtClean="0"/>
              <a:t>механика: </a:t>
            </a:r>
          </a:p>
          <a:p>
            <a:pPr marL="539750" lvl="1" indent="-269875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ru-RU" sz="2000" kern="1200" dirty="0" err="1" smtClean="0"/>
              <a:t>Мерчандайзинг</a:t>
            </a:r>
            <a:r>
              <a:rPr lang="ru-RU" sz="2000" kern="1200" dirty="0" smtClean="0"/>
              <a:t> </a:t>
            </a:r>
            <a:r>
              <a:rPr lang="ru-RU" sz="2000" kern="1200" dirty="0" err="1" smtClean="0"/>
              <a:t>тт</a:t>
            </a:r>
            <a:r>
              <a:rPr lang="ru-RU" sz="2000" kern="1200" dirty="0" smtClean="0"/>
              <a:t>, аудит торговых точек, </a:t>
            </a:r>
            <a:r>
              <a:rPr lang="ru-RU" sz="2000" kern="1200" dirty="0" err="1" smtClean="0"/>
              <a:t>стор</a:t>
            </a:r>
            <a:r>
              <a:rPr lang="ru-RU" sz="2000" kern="1200" dirty="0" smtClean="0"/>
              <a:t> </a:t>
            </a:r>
            <a:r>
              <a:rPr lang="ru-RU" sz="2000" kern="1200" dirty="0" err="1" smtClean="0"/>
              <a:t>чекинг</a:t>
            </a:r>
            <a:r>
              <a:rPr lang="ru-RU" sz="2000" kern="1200" dirty="0" smtClean="0"/>
              <a:t>, сбор информации о продажах, учет продаж по каждому продавцу/</a:t>
            </a:r>
            <a:r>
              <a:rPr lang="ru-RU" sz="2000" kern="1200" dirty="0" err="1" smtClean="0"/>
              <a:t>тт</a:t>
            </a:r>
            <a:r>
              <a:rPr lang="ru-RU" sz="2000" kern="1200" dirty="0" smtClean="0"/>
              <a:t>, закупка и вручение подарочных сертификатов </a:t>
            </a:r>
          </a:p>
          <a:p>
            <a:pPr marL="539750" lvl="1" indent="-269875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ru-RU" sz="2000" kern="1200" dirty="0" smtClean="0"/>
              <a:t>Выполняемые работы в рамках </a:t>
            </a:r>
            <a:r>
              <a:rPr lang="en-US" sz="2000" kern="1200" dirty="0" smtClean="0"/>
              <a:t>CRM</a:t>
            </a:r>
            <a:r>
              <a:rPr lang="ru-RU" sz="2000" kern="1200" dirty="0" smtClean="0"/>
              <a:t>: </a:t>
            </a:r>
          </a:p>
          <a:p>
            <a:pPr marL="539750" lvl="1" indent="-269875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ru-RU" sz="2000" kern="1200" dirty="0" smtClean="0"/>
              <a:t>Разработка и поддержка </a:t>
            </a:r>
            <a:r>
              <a:rPr lang="ru-RU" sz="2000" kern="1200" dirty="0" err="1" smtClean="0"/>
              <a:t>промосайта</a:t>
            </a:r>
            <a:r>
              <a:rPr lang="ru-RU" sz="2000" kern="1200" dirty="0" smtClean="0"/>
              <a:t>, </a:t>
            </a:r>
          </a:p>
          <a:p>
            <a:pPr marL="539750" lvl="1" indent="-269875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ru-RU" sz="2000" kern="1200" dirty="0" smtClean="0"/>
              <a:t>Формирование баз данных с дифференциацией доступа</a:t>
            </a:r>
          </a:p>
          <a:p>
            <a:pPr marL="539750" lvl="1" indent="-269875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kern="1200" dirty="0" smtClean="0"/>
              <a:t>On line </a:t>
            </a:r>
            <a:r>
              <a:rPr lang="ru-RU" sz="2000" kern="1200" dirty="0" smtClean="0"/>
              <a:t>отчетность по итогам посещения точек</a:t>
            </a:r>
          </a:p>
          <a:p>
            <a:pPr marL="356723" lvl="1" indent="-356723">
              <a:spcBef>
                <a:spcPts val="0"/>
              </a:spcBef>
              <a:defRPr/>
            </a:pPr>
            <a:endParaRPr lang="ru-RU" sz="2000" b="1" kern="1200" dirty="0" smtClean="0"/>
          </a:p>
          <a:p>
            <a:pPr>
              <a:defRPr/>
            </a:pP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6564" name="Рисунок 11" descr="ГПН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9713" y="733425"/>
            <a:ext cx="4843462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9971088" y="9245600"/>
            <a:ext cx="3033712" cy="508000"/>
          </a:xfrm>
        </p:spPr>
        <p:txBody>
          <a:bodyPr lIns="130046" tIns="65023" rIns="130046" bIns="65023"/>
          <a:lstStyle/>
          <a:p>
            <a:pPr>
              <a:defRPr/>
            </a:pPr>
            <a:fld id="{657C9D4C-CB13-46AB-B73F-BC123B1BF5A6}" type="slidenum">
              <a:rPr lang="ru-RU">
                <a:solidFill>
                  <a:schemeClr val="bg2">
                    <a:lumMod val="75000"/>
                  </a:schemeClr>
                </a:solidFill>
              </a:rPr>
              <a:pPr>
                <a:defRPr/>
              </a:pPr>
              <a:t>43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6566" name="Picture 4" descr="http://media.gazprom-neft.ru/picts/picts_repository/tn800x600-DSC_8317.JPG"/>
          <p:cNvPicPr>
            <a:picLocks noChangeAspect="1" noChangeArrowheads="1"/>
          </p:cNvPicPr>
          <p:nvPr/>
        </p:nvPicPr>
        <p:blipFill>
          <a:blip r:embed="rId3" cstate="print"/>
          <a:srcRect t="15742" b="25787"/>
          <a:stretch>
            <a:fillRect/>
          </a:stretch>
        </p:blipFill>
        <p:spPr bwMode="auto">
          <a:xfrm>
            <a:off x="7886700" y="4448175"/>
            <a:ext cx="487838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Изображение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9713" y="3133725"/>
            <a:ext cx="48577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1800" smtClean="0"/>
              <a:t/>
            </a:r>
            <a:br>
              <a:rPr lang="ru-RU" sz="1800" smtClean="0"/>
            </a:br>
            <a:r>
              <a:rPr lang="en-US" sz="1800" smtClean="0"/>
              <a:t/>
            </a:r>
            <a:br>
              <a:rPr lang="en-US" sz="1800" smtClean="0"/>
            </a:br>
            <a:r>
              <a:rPr lang="ru-RU" sz="1800" smtClean="0"/>
              <a:t>Газпромнефть</a:t>
            </a:r>
            <a:br>
              <a:rPr lang="ru-RU" sz="1800" smtClean="0"/>
            </a:br>
            <a:r>
              <a:rPr lang="ru-RU" sz="1800" smtClean="0"/>
              <a:t>25  городов  России</a:t>
            </a:r>
            <a:br>
              <a:rPr lang="ru-RU" sz="1800" smtClean="0"/>
            </a:br>
            <a:r>
              <a:rPr lang="ru-RU" sz="1800" smtClean="0"/>
              <a:t/>
            </a:r>
            <a:br>
              <a:rPr lang="ru-RU" sz="1800" smtClean="0"/>
            </a:br>
            <a:r>
              <a:rPr lang="ru-RU" sz="1800" smtClean="0"/>
              <a:t>аудит  магазинов,  осуществляющих  продажу  масел</a:t>
            </a:r>
            <a:br>
              <a:rPr lang="ru-RU" sz="1800" smtClean="0"/>
            </a:br>
            <a:r>
              <a:rPr lang="ru-RU" sz="1800" smtClean="0"/>
              <a:t>отслеживание  выкладки,  цен,  количества  </a:t>
            </a:r>
            <a:r>
              <a:rPr lang="en-US" sz="1800" smtClean="0"/>
              <a:t>SKU</a:t>
            </a:r>
            <a:r>
              <a:rPr lang="ru-RU" sz="1800" smtClean="0"/>
              <a:t/>
            </a:r>
            <a:br>
              <a:rPr lang="ru-RU" sz="1800" smtClean="0"/>
            </a:br>
            <a:r>
              <a:rPr lang="ru-RU" sz="1800" smtClean="0"/>
              <a:t/>
            </a:r>
            <a:br>
              <a:rPr lang="ru-RU" sz="1800" smtClean="0"/>
            </a:br>
            <a:r>
              <a:rPr lang="ru-RU" sz="1800" smtClean="0"/>
              <a:t/>
            </a:r>
            <a:br>
              <a:rPr lang="ru-RU" sz="1800" smtClean="0"/>
            </a:br>
            <a:r>
              <a:rPr lang="ru-RU" sz="1800" smtClean="0"/>
              <a:t/>
            </a:r>
            <a:br>
              <a:rPr lang="ru-RU" sz="1800" smtClean="0"/>
            </a:br>
            <a:endParaRPr lang="ru-RU" sz="1800" smtClean="0"/>
          </a:p>
        </p:txBody>
      </p:sp>
      <p:sp>
        <p:nvSpPr>
          <p:cNvPr id="67587" name="Номер слайда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460D827-488C-4E37-B542-475B7D0ABF19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44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Рисунок 12" descr="ГПН2.JPG"/>
          <p:cNvPicPr>
            <a:picLocks noChangeAspect="1"/>
          </p:cNvPicPr>
          <p:nvPr/>
        </p:nvPicPr>
        <p:blipFill>
          <a:blip r:embed="rId3" cstate="print"/>
          <a:srcRect b="3922"/>
          <a:stretch>
            <a:fillRect/>
          </a:stretch>
        </p:blipFill>
        <p:spPr bwMode="auto">
          <a:xfrm>
            <a:off x="7859713" y="804863"/>
            <a:ext cx="4859337" cy="3500437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7589" name="Picture 2" descr="http://top55.info/fileadmin/images/tk/tk_sob_large_325_07_10_10_04_37.jpg"/>
          <p:cNvPicPr>
            <a:picLocks noChangeAspect="1" noChangeArrowheads="1"/>
          </p:cNvPicPr>
          <p:nvPr/>
        </p:nvPicPr>
        <p:blipFill>
          <a:blip r:embed="rId4" cstate="print"/>
          <a:srcRect t="1282"/>
          <a:stretch>
            <a:fillRect/>
          </a:stretch>
        </p:blipFill>
        <p:spPr bwMode="auto">
          <a:xfrm>
            <a:off x="287338" y="804863"/>
            <a:ext cx="742950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4" descr="http://media.gazprom-neft.ru/picts/picts_repository/tn800x600-DSC_8317.JPG"/>
          <p:cNvPicPr>
            <a:picLocks noChangeAspect="1" noChangeArrowheads="1"/>
          </p:cNvPicPr>
          <p:nvPr/>
        </p:nvPicPr>
        <p:blipFill>
          <a:blip r:embed="rId5" cstate="print"/>
          <a:srcRect t="15742" b="25787"/>
          <a:stretch>
            <a:fillRect/>
          </a:stretch>
        </p:blipFill>
        <p:spPr bwMode="auto">
          <a:xfrm>
            <a:off x="7886700" y="4448175"/>
            <a:ext cx="487838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Номер слайда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90ABFF7-6B48-413D-BB65-DC3AA2E4F263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45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8611" name="Picture 7" descr="POSguide_page1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021013" y="3579813"/>
            <a:ext cx="2695575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8" descr="POSguide_page1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287338" y="733425"/>
            <a:ext cx="256857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0" descr="POSguide_page1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12820" r="23077"/>
          <a:stretch>
            <a:fillRect/>
          </a:stretch>
        </p:blipFill>
        <p:spPr bwMode="auto">
          <a:xfrm>
            <a:off x="5859463" y="3575050"/>
            <a:ext cx="1785937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11" descr="POSguide_page1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3014663" y="733425"/>
            <a:ext cx="27019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12" descr="POSguide_page1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 l="12820" r="23076"/>
          <a:stretch>
            <a:fillRect/>
          </a:stretch>
        </p:blipFill>
        <p:spPr bwMode="auto">
          <a:xfrm>
            <a:off x="5859463" y="733425"/>
            <a:ext cx="1785937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6" name="Picture 13" descr="POSguide_page1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287338" y="3568700"/>
            <a:ext cx="25685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7" name="Rectangle 3"/>
          <p:cNvSpPr txBox="1">
            <a:spLocks noChangeArrowheads="1"/>
          </p:cNvSpPr>
          <p:nvPr/>
        </p:nvSpPr>
        <p:spPr bwMode="auto">
          <a:xfrm>
            <a:off x="358775" y="6591300"/>
            <a:ext cx="117856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ru-RU" sz="1200">
                <a:solidFill>
                  <a:schemeClr val="bg1"/>
                </a:solidFill>
                <a:latin typeface="Verdana" pitchFamily="34" charset="0"/>
              </a:rPr>
              <a:t>период:  2005  г – по  настоящее  время</a:t>
            </a:r>
          </a:p>
          <a:p>
            <a:pPr algn="l"/>
            <a:r>
              <a:rPr lang="ru-RU" sz="1200">
                <a:solidFill>
                  <a:schemeClr val="bg1"/>
                </a:solidFill>
                <a:latin typeface="Verdana" pitchFamily="34" charset="0"/>
              </a:rPr>
              <a:t>география:</a:t>
            </a:r>
            <a:r>
              <a:rPr lang="en-US" sz="1200">
                <a:solidFill>
                  <a:schemeClr val="bg1"/>
                </a:solidFill>
                <a:latin typeface="Verdana" pitchFamily="34" charset="0"/>
              </a:rPr>
              <a:t> 14</a:t>
            </a:r>
            <a:r>
              <a:rPr lang="ru-RU" sz="1200">
                <a:solidFill>
                  <a:schemeClr val="bg1"/>
                </a:solidFill>
                <a:latin typeface="Verdana" pitchFamily="34" charset="0"/>
              </a:rPr>
              <a:t> городов  России</a:t>
            </a:r>
            <a:r>
              <a:rPr lang="en-US" sz="1200">
                <a:solidFill>
                  <a:schemeClr val="bg1"/>
                </a:solidFill>
                <a:latin typeface="Verdana" pitchFamily="34" charset="0"/>
              </a:rPr>
              <a:t>, </a:t>
            </a:r>
            <a:r>
              <a:rPr lang="ru-RU" sz="1200">
                <a:solidFill>
                  <a:schemeClr val="bg1"/>
                </a:solidFill>
                <a:latin typeface="Verdana" pitchFamily="34" charset="0"/>
              </a:rPr>
              <a:t>4  города  Украины</a:t>
            </a:r>
            <a:endParaRPr lang="en-US" sz="1200">
              <a:solidFill>
                <a:schemeClr val="bg1"/>
              </a:solidFill>
              <a:latin typeface="Verdana" pitchFamily="34" charset="0"/>
            </a:endParaRPr>
          </a:p>
          <a:p>
            <a:pPr algn="l">
              <a:lnSpc>
                <a:spcPct val="90000"/>
              </a:lnSpc>
              <a:buClr>
                <a:srgbClr val="B800B8"/>
              </a:buClr>
            </a:pPr>
            <a:endParaRPr lang="ru-RU" sz="1200">
              <a:solidFill>
                <a:schemeClr val="bg1"/>
              </a:solidFill>
              <a:latin typeface="Verdana" pitchFamily="34" charset="0"/>
            </a:endParaRPr>
          </a:p>
          <a:p>
            <a:pPr algn="l">
              <a:lnSpc>
                <a:spcPct val="90000"/>
              </a:lnSpc>
              <a:buClr>
                <a:srgbClr val="B800B8"/>
              </a:buClr>
            </a:pPr>
            <a:r>
              <a:rPr lang="ru-RU" sz="1200">
                <a:solidFill>
                  <a:schemeClr val="bg1"/>
                </a:solidFill>
                <a:latin typeface="Verdana" pitchFamily="34" charset="0"/>
              </a:rPr>
              <a:t>основные  задачи:</a:t>
            </a:r>
          </a:p>
          <a:p>
            <a:pPr algn="l">
              <a:lnSpc>
                <a:spcPct val="90000"/>
              </a:lnSpc>
              <a:buClr>
                <a:srgbClr val="B800B8"/>
              </a:buClr>
            </a:pPr>
            <a:r>
              <a:rPr lang="ru-RU" sz="1200">
                <a:solidFill>
                  <a:schemeClr val="bg1"/>
                </a:solidFill>
                <a:latin typeface="Verdana" pitchFamily="34" charset="0"/>
              </a:rPr>
              <a:t>увеличение места на полках и расширение  представленного  ассортимента</a:t>
            </a:r>
          </a:p>
          <a:p>
            <a:pPr algn="l">
              <a:lnSpc>
                <a:spcPct val="90000"/>
              </a:lnSpc>
              <a:buClr>
                <a:srgbClr val="B800B8"/>
              </a:buClr>
            </a:pPr>
            <a:r>
              <a:rPr lang="ru-RU" sz="1200">
                <a:solidFill>
                  <a:schemeClr val="bg1"/>
                </a:solidFill>
                <a:latin typeface="Verdana" pitchFamily="34" charset="0"/>
              </a:rPr>
              <a:t>увеличение узнаваемости бренда</a:t>
            </a:r>
          </a:p>
          <a:p>
            <a:pPr algn="l">
              <a:lnSpc>
                <a:spcPct val="90000"/>
              </a:lnSpc>
              <a:buClr>
                <a:srgbClr val="B800B8"/>
              </a:buClr>
            </a:pPr>
            <a:r>
              <a:rPr lang="ru-RU" sz="1200">
                <a:solidFill>
                  <a:schemeClr val="bg1"/>
                </a:solidFill>
                <a:latin typeface="Verdana" pitchFamily="34" charset="0"/>
              </a:rPr>
              <a:t>увеличение объемов продаж</a:t>
            </a:r>
          </a:p>
          <a:p>
            <a:pPr algn="l">
              <a:lnSpc>
                <a:spcPct val="90000"/>
              </a:lnSpc>
              <a:buClr>
                <a:srgbClr val="B800B8"/>
              </a:buClr>
            </a:pPr>
            <a:r>
              <a:rPr lang="ru-RU" sz="1200">
                <a:solidFill>
                  <a:schemeClr val="bg1"/>
                </a:solidFill>
                <a:latin typeface="Verdana" pitchFamily="34" charset="0"/>
              </a:rPr>
              <a:t>увеличение лояльности покупателей и продавцов к  марке AMD</a:t>
            </a:r>
          </a:p>
          <a:p>
            <a:pPr algn="l">
              <a:lnSpc>
                <a:spcPct val="90000"/>
              </a:lnSpc>
              <a:buClr>
                <a:srgbClr val="B800B8"/>
              </a:buClr>
            </a:pPr>
            <a:endParaRPr lang="ru-RU" sz="1200">
              <a:solidFill>
                <a:schemeClr val="bg1"/>
              </a:solidFill>
              <a:latin typeface="Verdana" pitchFamily="34" charset="0"/>
            </a:endParaRPr>
          </a:p>
          <a:p>
            <a:pPr algn="l">
              <a:lnSpc>
                <a:spcPct val="90000"/>
              </a:lnSpc>
              <a:buClr>
                <a:srgbClr val="B800B8"/>
              </a:buClr>
            </a:pPr>
            <a:r>
              <a:rPr lang="ru-RU" sz="1200">
                <a:solidFill>
                  <a:schemeClr val="bg1"/>
                </a:solidFill>
                <a:latin typeface="Verdana" pitchFamily="34" charset="0"/>
              </a:rPr>
              <a:t>описание:</a:t>
            </a:r>
            <a:endParaRPr lang="en-US" sz="1200">
              <a:solidFill>
                <a:schemeClr val="bg1"/>
              </a:solidFill>
              <a:latin typeface="Verdana" pitchFamily="34" charset="0"/>
            </a:endParaRPr>
          </a:p>
          <a:p>
            <a:pPr algn="l"/>
            <a:r>
              <a:rPr lang="ru-RU" sz="1200">
                <a:solidFill>
                  <a:schemeClr val="bg1"/>
                </a:solidFill>
                <a:latin typeface="Verdana" pitchFamily="34" charset="0"/>
              </a:rPr>
              <a:t>рекрутинг  и  тренинг  команды  консультантов (полная  занятость)</a:t>
            </a:r>
          </a:p>
          <a:p>
            <a:pPr algn="l"/>
            <a:r>
              <a:rPr lang="ru-RU" sz="1200">
                <a:solidFill>
                  <a:schemeClr val="bg1"/>
                </a:solidFill>
                <a:latin typeface="Verdana" pitchFamily="34" charset="0"/>
              </a:rPr>
              <a:t>разработка, производство и  размещение </a:t>
            </a:r>
            <a:r>
              <a:rPr lang="en-US" sz="1200">
                <a:solidFill>
                  <a:schemeClr val="bg1"/>
                </a:solidFill>
                <a:latin typeface="Verdana" pitchFamily="34" charset="0"/>
              </a:rPr>
              <a:t>posm</a:t>
            </a:r>
            <a:endParaRPr lang="ru-RU" sz="1200">
              <a:solidFill>
                <a:schemeClr val="bg1"/>
              </a:solidFill>
              <a:latin typeface="Verdana" pitchFamily="34" charset="0"/>
            </a:endParaRPr>
          </a:p>
          <a:p>
            <a:pPr algn="l"/>
            <a:r>
              <a:rPr lang="ru-RU" sz="1200">
                <a:solidFill>
                  <a:schemeClr val="bg1"/>
                </a:solidFill>
                <a:latin typeface="Verdana" pitchFamily="34" charset="0"/>
              </a:rPr>
              <a:t>регулярные  </a:t>
            </a:r>
            <a:r>
              <a:rPr lang="en-US" sz="1200">
                <a:solidFill>
                  <a:schemeClr val="bg1"/>
                </a:solidFill>
                <a:latin typeface="Verdana" pitchFamily="34" charset="0"/>
              </a:rPr>
              <a:t>sales-</a:t>
            </a:r>
            <a:r>
              <a:rPr lang="ru-RU" sz="1200">
                <a:solidFill>
                  <a:schemeClr val="bg1"/>
                </a:solidFill>
                <a:latin typeface="Verdana" pitchFamily="34" charset="0"/>
              </a:rPr>
              <a:t>тренинги</a:t>
            </a:r>
          </a:p>
          <a:p>
            <a:pPr algn="l"/>
            <a:endParaRPr lang="en-US" sz="1200">
              <a:solidFill>
                <a:schemeClr val="bg1"/>
              </a:solidFill>
              <a:latin typeface="Verdana" pitchFamily="34" charset="0"/>
            </a:endParaRPr>
          </a:p>
          <a:p>
            <a:pPr algn="l"/>
            <a:endParaRPr lang="en-US" sz="120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68618" name="Picture 12" descr="http://www.cksinfo.com/clipart/electronics/computers/logos/cpus/AMD-Turio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62875" y="733425"/>
            <a:ext cx="4954588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foodmarkets.ru/upload/tm/339/remobUg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4025" y="2876550"/>
            <a:ext cx="4643438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079500"/>
            <a:ext cx="11964987" cy="1346200"/>
          </a:xfrm>
        </p:spPr>
        <p:txBody>
          <a:bodyPr/>
          <a:lstStyle/>
          <a:p>
            <a:r>
              <a:rPr lang="ru-RU" sz="5400" b="1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  <a:t>«</a:t>
            </a:r>
            <a:r>
              <a:rPr lang="en-US" sz="5400" b="1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  <a:t>Rich</a:t>
            </a:r>
            <a:r>
              <a:rPr lang="ru-RU" sz="5400" b="1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  <a:t> </a:t>
            </a:r>
            <a:r>
              <a:rPr lang="en-US" sz="5400" b="1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  <a:t>City</a:t>
            </a:r>
            <a:r>
              <a:rPr lang="ru-RU" sz="5400" b="1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  <a:t>»</a:t>
            </a:r>
            <a:endParaRPr lang="en-US" sz="5000" b="1" smtClean="0">
              <a:solidFill>
                <a:schemeClr val="bg1"/>
              </a:solidFill>
              <a:latin typeface="Helvetica Neue"/>
              <a:ea typeface="ヒラギノ角ゴ ProN W6"/>
              <a:cs typeface="ヒラギノ角ゴ ProN W6"/>
              <a:sym typeface="Helvetica Neue"/>
            </a:endParaRPr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5D27D41-4BCB-477A-A761-F673C5DCCB36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46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63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73088" y="3019425"/>
            <a:ext cx="6819900" cy="5781675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FontTx/>
              <a:buNone/>
            </a:pPr>
            <a:r>
              <a:rPr lang="ru-RU" sz="1600" b="1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Проект: 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мотивационная  программа Rich City</a:t>
            </a:r>
          </a:p>
          <a:p>
            <a:pPr marL="0" indent="0" algn="just">
              <a:spcBef>
                <a:spcPts val="600"/>
              </a:spcBef>
              <a:buFontTx/>
              <a:buNone/>
            </a:pPr>
            <a:r>
              <a:rPr lang="ru-RU" sz="1600" b="1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Клиент: 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Мултон</a:t>
            </a:r>
          </a:p>
          <a:p>
            <a:pPr marL="0" indent="0" algn="just">
              <a:spcBef>
                <a:spcPts val="600"/>
              </a:spcBef>
              <a:buFontTx/>
              <a:buNone/>
            </a:pPr>
            <a:r>
              <a:rPr lang="ru-RU" sz="1600" b="1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Бренд: 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Rich,  Добрый</a:t>
            </a:r>
            <a:endParaRPr lang="en-US" sz="1600" smtClean="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>
              <a:spcBef>
                <a:spcPts val="600"/>
              </a:spcBef>
              <a:buFontTx/>
              <a:buNone/>
            </a:pPr>
            <a:r>
              <a:rPr lang="ru-RU" sz="1600" b="1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Период проведения: 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11.01.2010 - 20.08.2010 г.</a:t>
            </a:r>
          </a:p>
          <a:p>
            <a:pPr marL="0" indent="0" algn="just">
              <a:spcBef>
                <a:spcPts val="600"/>
              </a:spcBef>
              <a:buFontTx/>
              <a:buNone/>
            </a:pPr>
            <a:r>
              <a:rPr lang="ru-RU" sz="1600" b="1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Охват : 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45 городов России</a:t>
            </a:r>
            <a:endParaRPr lang="en-US" sz="1600" smtClean="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>
              <a:spcBef>
                <a:spcPts val="600"/>
              </a:spcBef>
              <a:buFontTx/>
              <a:buNone/>
            </a:pPr>
            <a:endParaRPr lang="ru-RU" sz="1600" smtClean="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>
              <a:spcBef>
                <a:spcPts val="600"/>
              </a:spcBef>
              <a:buFontTx/>
              <a:buNone/>
            </a:pPr>
            <a:r>
              <a:rPr lang="ru-RU" sz="1600" b="1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Цели программы: 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увеличить дистрибуцию,  улучшить качество выкладки на соковой секции, расширить количество SKU, создать дополнительные точки продаж</a:t>
            </a:r>
            <a:endParaRPr lang="en-US" sz="1600" smtClean="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>
              <a:spcBef>
                <a:spcPts val="600"/>
              </a:spcBef>
              <a:buFontTx/>
              <a:buNone/>
            </a:pPr>
            <a:endParaRPr lang="ru-RU" sz="1600" smtClean="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>
              <a:spcBef>
                <a:spcPts val="600"/>
              </a:spcBef>
              <a:buFontTx/>
              <a:buNone/>
            </a:pPr>
            <a:r>
              <a:rPr lang="ru-RU" sz="1600" b="1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Описание: 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  рамках  программы был создан интернет-сайт Rich City. Город богатых и успешных, в котором каждый представитель отдела продаж активно «жил» в течение всей программы! Возможности  на  сайте  напрямую  зависели  от  выполнения K</a:t>
            </a:r>
            <a:r>
              <a:rPr lang="en-US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I.  K</a:t>
            </a:r>
            <a:r>
              <a:rPr lang="en-US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начислялись  по результатам  регулярного  аудита. Лучшие  «жители» получали бонусы и призы. В  качестве  суперприза  была  разыграна поездка в страну мечты -  Норвегию.</a:t>
            </a:r>
            <a:endParaRPr lang="en-US" sz="1600" smtClean="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>
              <a:spcBef>
                <a:spcPts val="600"/>
              </a:spcBef>
              <a:buFontTx/>
              <a:buNone/>
            </a:pPr>
            <a:endParaRPr lang="ru-RU" sz="1600" smtClean="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>
              <a:spcBef>
                <a:spcPts val="600"/>
              </a:spcBef>
              <a:buFontTx/>
              <a:buNone/>
            </a:pPr>
            <a:r>
              <a:rPr lang="ru-RU" sz="1600" b="1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Результаты: 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Средний показатель выполнения всех условий программы был выше запланированного на 10%, в 5-ти городах процент выполнения всех условий превысил</a:t>
            </a:r>
            <a:r>
              <a:rPr lang="en-US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90% </a:t>
            </a:r>
          </a:p>
          <a:p>
            <a:pPr marL="0" indent="0" algn="just">
              <a:spcBef>
                <a:spcPts val="600"/>
              </a:spcBef>
              <a:buFontTx/>
              <a:buNone/>
            </a:pPr>
            <a:endParaRPr lang="ru-RU" sz="1600" smtClean="0">
              <a:solidFill>
                <a:schemeClr val="tx2"/>
              </a:solidFill>
            </a:endParaRPr>
          </a:p>
        </p:txBody>
      </p:sp>
      <p:pic>
        <p:nvPicPr>
          <p:cNvPr id="69638" name="Picture 4" descr="http://www.snob.ru/i/indoc/e8/blog_entry_49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4025" y="5999163"/>
            <a:ext cx="4714875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079500"/>
            <a:ext cx="11964987" cy="1346200"/>
          </a:xfrm>
        </p:spPr>
        <p:txBody>
          <a:bodyPr/>
          <a:lstStyle/>
          <a:p>
            <a:r>
              <a:rPr lang="ru-RU" sz="5400" b="1" smtClean="0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  <a:t>мерчендайзинг</a:t>
            </a:r>
            <a:endParaRPr lang="en-US" sz="5000" b="1" smtClean="0">
              <a:solidFill>
                <a:schemeClr val="bg1"/>
              </a:solidFill>
              <a:latin typeface="Helvetica Neue"/>
              <a:ea typeface="ヒラギノ角ゴ ProN W6"/>
              <a:cs typeface="ヒラギノ角ゴ ProN W6"/>
              <a:sym typeface="Helvetica Neue"/>
            </a:endParaRPr>
          </a:p>
        </p:txBody>
      </p:sp>
      <p:sp>
        <p:nvSpPr>
          <p:cNvPr id="70659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5F34278-77ED-4D40-807F-3F9A2F392011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47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66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8313" y="3019425"/>
            <a:ext cx="6819900" cy="5781675"/>
          </a:xfrm>
        </p:spPr>
        <p:txBody>
          <a:bodyPr/>
          <a:lstStyle/>
          <a:p>
            <a:pPr marL="0" indent="0" algn="just">
              <a:spcBef>
                <a:spcPts val="600"/>
              </a:spcBef>
              <a:buFontTx/>
              <a:buNone/>
            </a:pPr>
            <a:r>
              <a:rPr lang="ru-RU" sz="1600" b="1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Проект: 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мерчендайзинг, «Команда торговых представителей Aquafresh» </a:t>
            </a:r>
          </a:p>
          <a:p>
            <a:pPr marL="0" indent="0" algn="just">
              <a:spcBef>
                <a:spcPts val="600"/>
              </a:spcBef>
              <a:buFontTx/>
              <a:buNone/>
            </a:pPr>
            <a:r>
              <a:rPr lang="ru-RU" sz="1600" b="1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Клиент: </a:t>
            </a:r>
            <a:r>
              <a:rPr lang="en-US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GlaxoSmithKline Healthcare</a:t>
            </a:r>
            <a:endParaRPr lang="ru-RU" sz="1600" smtClean="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>
              <a:spcBef>
                <a:spcPts val="600"/>
              </a:spcBef>
              <a:buFontTx/>
              <a:buNone/>
            </a:pPr>
            <a:r>
              <a:rPr lang="ru-RU" sz="1600" b="1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Бренд: </a:t>
            </a:r>
            <a:r>
              <a:rPr lang="en-US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Aquafresh, Lactacyd, Parodontax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Sensodine</a:t>
            </a:r>
          </a:p>
          <a:p>
            <a:pPr marL="0" indent="0" algn="just">
              <a:spcBef>
                <a:spcPts val="600"/>
              </a:spcBef>
              <a:buFontTx/>
              <a:buNone/>
            </a:pPr>
            <a:r>
              <a:rPr lang="ru-RU" sz="1600" b="1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Период проведения: 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январь 2006 г. -  октябрь  2010  г.</a:t>
            </a:r>
          </a:p>
          <a:p>
            <a:pPr marL="0" indent="0" algn="just">
              <a:spcBef>
                <a:spcPts val="600"/>
              </a:spcBef>
              <a:buFontTx/>
              <a:buNone/>
            </a:pPr>
            <a:r>
              <a:rPr lang="ru-RU" sz="1600" b="1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Охват : 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32 города России</a:t>
            </a:r>
            <a:endParaRPr lang="en-US" sz="1600" smtClean="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>
              <a:spcBef>
                <a:spcPts val="600"/>
              </a:spcBef>
              <a:buFontTx/>
              <a:buNone/>
            </a:pPr>
            <a:endParaRPr lang="ru-RU" sz="1600" smtClean="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>
              <a:spcBef>
                <a:spcPts val="600"/>
              </a:spcBef>
              <a:buFontTx/>
              <a:buNone/>
            </a:pPr>
            <a:r>
              <a:rPr lang="ru-RU" sz="1600" b="1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Цели программы: 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улучшить качество выкладки по  всем  брендам</a:t>
            </a:r>
            <a:endParaRPr lang="en-US" sz="1600" smtClean="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>
              <a:spcBef>
                <a:spcPts val="600"/>
              </a:spcBef>
              <a:buFontTx/>
              <a:buNone/>
            </a:pPr>
            <a:endParaRPr lang="ru-RU" sz="1600" smtClean="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>
              <a:spcBef>
                <a:spcPts val="600"/>
              </a:spcBef>
              <a:buFontTx/>
              <a:buNone/>
            </a:pPr>
            <a:r>
              <a:rPr lang="ru-RU" sz="1600" b="1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Описание:</a:t>
            </a:r>
            <a:endParaRPr lang="en-US" sz="1600" b="1" smtClean="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>
              <a:spcBef>
                <a:spcPts val="600"/>
              </a:spcBef>
              <a:buFontTx/>
              <a:buNone/>
            </a:pP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Рекрутинг,  кастинг  и  тренинг  персонала</a:t>
            </a:r>
          </a:p>
          <a:p>
            <a:pPr marL="0" indent="0" algn="just">
              <a:spcBef>
                <a:spcPts val="600"/>
              </a:spcBef>
              <a:buFontTx/>
              <a:buNone/>
            </a:pP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Оформление  всех  90  мерчендайзеров  в  штат</a:t>
            </a:r>
          </a:p>
          <a:p>
            <a:pPr marL="0" indent="0" algn="just">
              <a:spcBef>
                <a:spcPts val="600"/>
              </a:spcBef>
              <a:buFontTx/>
              <a:buNone/>
            </a:pP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Разработка системы мотивации персонала </a:t>
            </a:r>
            <a:r>
              <a:rPr lang="en-US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(KPI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</a:p>
          <a:p>
            <a:pPr marL="0" indent="0" algn="just">
              <a:spcBef>
                <a:spcPts val="600"/>
              </a:spcBef>
              <a:buFontTx/>
              <a:buNone/>
            </a:pP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Организация  ежегодных  </a:t>
            </a:r>
            <a:r>
              <a:rPr lang="en-US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eam-building</a:t>
            </a:r>
          </a:p>
          <a:p>
            <a:pPr marL="0" indent="0" algn="just">
              <a:spcBef>
                <a:spcPts val="600"/>
              </a:spcBef>
              <a:buFontTx/>
              <a:buNone/>
            </a:pPr>
            <a:endParaRPr lang="ru-RU" sz="1600" smtClean="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>
              <a:spcBef>
                <a:spcPts val="600"/>
              </a:spcBef>
              <a:buFontTx/>
              <a:buNone/>
            </a:pPr>
            <a:r>
              <a:rPr lang="ru-RU" sz="1600" b="1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Отчетность:</a:t>
            </a:r>
            <a:endParaRPr lang="ru-RU" sz="1600" smtClean="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>
              <a:spcBef>
                <a:spcPts val="600"/>
              </a:spcBef>
              <a:buFontTx/>
              <a:buNone/>
            </a:pP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Автоматическая отчетность (сбор  отчетов и предоставление</a:t>
            </a:r>
            <a:r>
              <a:rPr lang="en-US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1600" smtClean="0">
                <a:solidFill>
                  <a:srgbClr val="34343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аналитической информации на сайте)</a:t>
            </a:r>
          </a:p>
          <a:p>
            <a:pPr marL="0" indent="0" algn="just">
              <a:spcBef>
                <a:spcPts val="600"/>
              </a:spcBef>
              <a:buFontTx/>
              <a:buNone/>
            </a:pPr>
            <a:endParaRPr lang="ru-RU" sz="1600" smtClean="0">
              <a:solidFill>
                <a:srgbClr val="34343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>
              <a:spcBef>
                <a:spcPts val="600"/>
              </a:spcBef>
              <a:buFontTx/>
              <a:buNone/>
            </a:pPr>
            <a:endParaRPr lang="ru-RU" sz="1600" smtClean="0">
              <a:solidFill>
                <a:schemeClr val="tx2"/>
              </a:solidFill>
            </a:endParaRPr>
          </a:p>
        </p:txBody>
      </p:sp>
      <p:pic>
        <p:nvPicPr>
          <p:cNvPr id="70661" name="Picture 6" descr="http://www.reporterus.com/wp-content/uploads/2012/07/glaxosmithkline-healthcar-008-300x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5463" y="2947988"/>
            <a:ext cx="4572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706" name="Picture 2" descr="http://www.soapcitymalta.com/_/rsrc/1266500934511/our-products/sensodyne%20malta.gif?height=200&amp;width=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88713" y="7040563"/>
            <a:ext cx="1428750" cy="681037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328710" name="Picture 6" descr="http://www.zaprivodo.si/files/themes/zaprivodo/aquafresh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64513" y="5805488"/>
            <a:ext cx="2981325" cy="107156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28712" name="Picture 8" descr="http://www.parodontax.de/img/design/start-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45463" y="7040563"/>
            <a:ext cx="3000375" cy="69373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28714" name="Picture 10" descr="http://www.rodzicpoludzku.pl/pliki/images/logo_lactacyd_rgb_4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88713" y="5805488"/>
            <a:ext cx="1428750" cy="107156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28715" name="Picture 1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45463" y="7877175"/>
            <a:ext cx="4572000" cy="1214438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C914A38-2774-4821-8735-AED0B16A78D7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48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683" name="Rectangle 1"/>
          <p:cNvSpPr>
            <a:spLocks/>
          </p:cNvSpPr>
          <p:nvPr/>
        </p:nvSpPr>
        <p:spPr bwMode="auto">
          <a:xfrm>
            <a:off x="8859838" y="7086600"/>
            <a:ext cx="3683000" cy="193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tabLst>
                <a:tab pos="1066800" algn="l"/>
              </a:tabLst>
            </a:pPr>
            <a:r>
              <a:rPr lang="en-US" sz="24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City Celebrations</a:t>
            </a:r>
          </a:p>
          <a:p>
            <a:pPr algn="l">
              <a:tabLst>
                <a:tab pos="1066800" algn="l"/>
              </a:tabLst>
            </a:pPr>
            <a:endParaRPr lang="en-US" sz="2400">
              <a:solidFill>
                <a:srgbClr val="FFFFFF"/>
              </a:solidFill>
              <a:latin typeface="Helvetica Neue Black Condensed"/>
              <a:ea typeface="Helvetica Neue Black Condensed"/>
              <a:cs typeface="Helvetica Neue Black Condensed"/>
              <a:sym typeface="Helvetica Neue Black Condensed"/>
            </a:endParaRPr>
          </a:p>
          <a:p>
            <a:pPr algn="l">
              <a:tabLst>
                <a:tab pos="1066800" algn="l"/>
              </a:tabLst>
            </a:pPr>
            <a:r>
              <a:rPr lang="en-US" sz="24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Experiental Events</a:t>
            </a:r>
          </a:p>
          <a:p>
            <a:pPr algn="l">
              <a:tabLst>
                <a:tab pos="1066800" algn="l"/>
              </a:tabLst>
            </a:pPr>
            <a:endParaRPr lang="en-US" sz="2400">
              <a:solidFill>
                <a:srgbClr val="FFFFFF"/>
              </a:solidFill>
              <a:ea typeface="Helvetica Neue Light"/>
              <a:cs typeface="Helvetica Neue Light"/>
            </a:endParaRPr>
          </a:p>
          <a:p>
            <a:pPr algn="r">
              <a:tabLst>
                <a:tab pos="1066800" algn="l"/>
              </a:tabLst>
            </a:pPr>
            <a:r>
              <a:rPr lang="en-US" sz="2400">
                <a:solidFill>
                  <a:srgbClr val="FFFFFF"/>
                </a:solidFill>
                <a:ea typeface="Helvetica Neue Light"/>
                <a:cs typeface="Helvetica Neue Light"/>
              </a:rPr>
              <a:t>etc.</a:t>
            </a:r>
          </a:p>
        </p:txBody>
      </p:sp>
      <p:sp>
        <p:nvSpPr>
          <p:cNvPr id="71684" name="Rectangle 2"/>
          <p:cNvSpPr>
            <a:spLocks/>
          </p:cNvSpPr>
          <p:nvPr/>
        </p:nvSpPr>
        <p:spPr bwMode="auto">
          <a:xfrm>
            <a:off x="4643438" y="7086600"/>
            <a:ext cx="3733800" cy="119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tabLst>
                <a:tab pos="1066800" algn="l"/>
              </a:tabLst>
            </a:pPr>
            <a:r>
              <a:rPr lang="en-US" sz="24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Fashion Shows</a:t>
            </a:r>
          </a:p>
          <a:p>
            <a:pPr algn="l">
              <a:tabLst>
                <a:tab pos="1066800" algn="l"/>
              </a:tabLst>
            </a:pPr>
            <a:endParaRPr lang="en-US" sz="2400">
              <a:solidFill>
                <a:srgbClr val="FFFFFF"/>
              </a:solidFill>
              <a:latin typeface="Helvetica Neue Black Condensed"/>
              <a:ea typeface="Helvetica Neue Black Condensed"/>
              <a:cs typeface="Helvetica Neue Black Condensed"/>
              <a:sym typeface="Helvetica Neue Black Condensed"/>
            </a:endParaRPr>
          </a:p>
          <a:p>
            <a:pPr algn="l">
              <a:tabLst>
                <a:tab pos="1066800" algn="l"/>
              </a:tabLst>
            </a:pPr>
            <a:r>
              <a:rPr lang="en-US" sz="24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Product Launches</a:t>
            </a:r>
          </a:p>
        </p:txBody>
      </p:sp>
      <p:sp>
        <p:nvSpPr>
          <p:cNvPr id="71685" name="Rectangle 3"/>
          <p:cNvSpPr>
            <a:spLocks/>
          </p:cNvSpPr>
          <p:nvPr/>
        </p:nvSpPr>
        <p:spPr bwMode="auto">
          <a:xfrm>
            <a:off x="427038" y="7086600"/>
            <a:ext cx="3695700" cy="119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tabLst>
                <a:tab pos="1066800" algn="l"/>
              </a:tabLst>
            </a:pPr>
            <a:r>
              <a:rPr lang="en-US" sz="24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Sports Events</a:t>
            </a:r>
          </a:p>
          <a:p>
            <a:pPr algn="l">
              <a:tabLst>
                <a:tab pos="1066800" algn="l"/>
              </a:tabLst>
            </a:pPr>
            <a:endParaRPr lang="en-US" sz="2400">
              <a:solidFill>
                <a:srgbClr val="FFFFFF"/>
              </a:solidFill>
              <a:latin typeface="Helvetica Neue Black Condensed"/>
              <a:ea typeface="Helvetica Neue Black Condensed"/>
              <a:cs typeface="Helvetica Neue Black Condensed"/>
              <a:sym typeface="Helvetica Neue Black Condensed"/>
            </a:endParaRPr>
          </a:p>
          <a:p>
            <a:pPr algn="l">
              <a:tabLst>
                <a:tab pos="1066800" algn="l"/>
              </a:tabLst>
            </a:pPr>
            <a:r>
              <a:rPr lang="en-US" sz="2400"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Test Drives</a:t>
            </a:r>
          </a:p>
        </p:txBody>
      </p:sp>
      <p:pic>
        <p:nvPicPr>
          <p:cNvPr id="716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2946400"/>
            <a:ext cx="4038600" cy="379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16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3100" y="2946400"/>
            <a:ext cx="4038600" cy="379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168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99500" y="2946400"/>
            <a:ext cx="4038600" cy="379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1689" name="Rectangle 7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B1008A"/>
                </a:solidFill>
              </a:rPr>
              <a:t>e:</a:t>
            </a:r>
            <a:r>
              <a:rPr lang="en-US" smtClean="0"/>
              <a:t>mpower - e:vent marketing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3B77417-9B99-4401-9694-0E0F647C9D41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49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270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15375" y="1243013"/>
            <a:ext cx="4022725" cy="153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8700" y="3594100"/>
            <a:ext cx="4089400" cy="271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270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" y="736600"/>
            <a:ext cx="2171700" cy="557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2710" name="Rectangle 4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evaluate - top 5 event clients</a:t>
            </a:r>
          </a:p>
        </p:txBody>
      </p:sp>
      <p:pic>
        <p:nvPicPr>
          <p:cNvPr id="727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7400" y="1143000"/>
            <a:ext cx="4402138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271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82875" y="4152900"/>
            <a:ext cx="5676900" cy="137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establish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/>
              <a:t>Our main product is </a:t>
            </a:r>
            <a:r>
              <a:rPr lang="en-US" smtClean="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effectiveness</a:t>
            </a:r>
            <a:r>
              <a:rPr lang="en-US" smtClean="0"/>
              <a:t>, which we understand as </a:t>
            </a:r>
            <a:r>
              <a:rPr lang="en-US" smtClean="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proven ability to deliver</a:t>
            </a:r>
            <a:r>
              <a:rPr lang="en-US" smtClean="0"/>
              <a:t> such </a:t>
            </a:r>
            <a:r>
              <a:rPr lang="en-US" smtClean="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expertise</a:t>
            </a:r>
            <a:r>
              <a:rPr lang="en-US" smtClean="0"/>
              <a:t> and </a:t>
            </a:r>
            <a:r>
              <a:rPr lang="en-US" smtClean="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services</a:t>
            </a:r>
            <a:r>
              <a:rPr lang="en-US" smtClean="0"/>
              <a:t>, that </a:t>
            </a:r>
            <a:r>
              <a:rPr lang="en-US" smtClean="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empower</a:t>
            </a:r>
            <a:r>
              <a:rPr lang="en-US" smtClean="0"/>
              <a:t> our </a:t>
            </a:r>
            <a:r>
              <a:rPr lang="en-US" smtClean="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client to sell smarter</a:t>
            </a:r>
            <a:r>
              <a:rPr lang="en-US" smtClean="0"/>
              <a:t>: to do it in a more affordable, fast and consumer-friendly way.</a:t>
            </a:r>
          </a:p>
          <a:p>
            <a:pPr marL="0" indent="0" eaLnBrk="1" hangingPunct="1">
              <a:buFontTx/>
              <a:buNone/>
            </a:pPr>
            <a:endParaRPr lang="en-US" smtClean="0"/>
          </a:p>
          <a:p>
            <a:pPr marL="0" indent="0" eaLnBrk="1" hangingPunct="1">
              <a:buFontTx/>
              <a:buNone/>
            </a:pPr>
            <a:r>
              <a:rPr lang="en-US" smtClean="0"/>
              <a:t>Наш продукт - </a:t>
            </a:r>
            <a:r>
              <a:rPr lang="en-US" smtClean="0">
                <a:solidFill>
                  <a:srgbClr val="B01D75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эффективность</a:t>
            </a:r>
            <a:r>
              <a:rPr lang="en-US" smtClean="0"/>
              <a:t>, то есть </a:t>
            </a:r>
            <a:r>
              <a:rPr lang="en-US" smtClean="0">
                <a:solidFill>
                  <a:srgbClr val="B01D75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обоснованные, выверенные решения, позволяющие</a:t>
            </a:r>
            <a:r>
              <a:rPr lang="en-US" smtClean="0">
                <a:solidFill>
                  <a:srgbClr val="B01D75"/>
                </a:solidFill>
              </a:rPr>
              <a:t> </a:t>
            </a:r>
            <a:r>
              <a:rPr lang="en-US" smtClean="0"/>
              <a:t>клиенту </a:t>
            </a:r>
            <a:r>
              <a:rPr lang="en-US" smtClean="0">
                <a:solidFill>
                  <a:srgbClr val="B01D75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продавать больше и умнее</a:t>
            </a:r>
            <a:r>
              <a:rPr lang="en-US" smtClean="0"/>
              <a:t>: с меньшими затратами, быстрее и с учетом целевой аудитории.</a:t>
            </a:r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DDD6965-B30F-4D8B-A144-3FD62E3A4B75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5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5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2946400"/>
            <a:ext cx="4660900" cy="621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3C75578-C142-4603-A2FE-CE8C35B7E467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50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373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736600"/>
            <a:ext cx="12471400" cy="558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3732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AC6B6846-A045-4993-BD93-3322D26A01D2}" type="slidenum">
              <a:rPr lang="en-US" sz="2400" b="1">
                <a:solidFill>
                  <a:srgbClr val="BC327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50</a:t>
            </a:fld>
            <a:endParaRPr lang="en-US" sz="2400" b="1">
              <a:solidFill>
                <a:srgbClr val="BC32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733" name="Rectangle 3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600" b="1" smtClean="0">
                <a:latin typeface="Helvetica Neue"/>
                <a:ea typeface="Helvetica Neue"/>
                <a:cs typeface="Helvetica Neue"/>
                <a:sym typeface="Helvetica Neue"/>
              </a:rPr>
              <a:t>IKEA Catalogue Launch</a:t>
            </a:r>
            <a:r>
              <a:rPr lang="en-US" sz="46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  <a:t/>
            </a:r>
            <a:br>
              <a:rPr lang="en-US" sz="46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</a:br>
            <a:r>
              <a:rPr lang="en-US" sz="4600" smtClean="0"/>
              <a:t>2011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5A2DB3F-BFC0-409A-ADEC-A515ED2E2D80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51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475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736600"/>
            <a:ext cx="8204200" cy="558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475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6515100"/>
            <a:ext cx="40132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475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7700" y="6515100"/>
            <a:ext cx="40132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4758" name="Rectangle 4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600" b="1" i="0" smtClean="0">
                <a:ea typeface="Helvetica Neue"/>
                <a:cs typeface="Helvetica Neue"/>
                <a:sym typeface="Helvetica Neue"/>
              </a:rPr>
              <a:t>IKEA Catalogue Launch 2011 Event (25-28 August, 2011)</a:t>
            </a:r>
            <a:endParaRPr lang="en-US" sz="2600" b="1" i="0" smtClean="0">
              <a:ea typeface="ヒラギノ角ゴ ProN W6"/>
              <a:cs typeface="ヒラギノ角ゴ ProN W6"/>
              <a:sym typeface="Helvetica Neue"/>
            </a:endParaRPr>
          </a:p>
          <a:p>
            <a:pPr marL="0" indent="0" eaLnBrk="1" hangingPunct="1">
              <a:buFontTx/>
              <a:buNone/>
            </a:pPr>
            <a:r>
              <a:rPr lang="ru-RU" sz="2400" smtClean="0"/>
              <a:t>4 дня,  мероприятие  на  открытом  воздухе, площадка  -  ЦПКИО  им  Горького</a:t>
            </a:r>
            <a:endParaRPr lang="en-US" sz="2400" smtClean="0"/>
          </a:p>
          <a:p>
            <a:pPr marL="0" indent="0" eaLnBrk="1" hangingPunct="1">
              <a:buFontTx/>
              <a:buNone/>
            </a:pPr>
            <a:r>
              <a:rPr lang="ru-RU" sz="2400" smtClean="0"/>
              <a:t> глобальный  запуск  каталога,  включающий  в  себя  размещение  макета  каталога,  размером  с  3-х этажный  дом,  и  инсталляция  ящиков  </a:t>
            </a:r>
            <a:r>
              <a:rPr lang="en-US" sz="2400" smtClean="0"/>
              <a:t>IKEA  </a:t>
            </a:r>
            <a:r>
              <a:rPr lang="ru-RU" sz="2400" smtClean="0"/>
              <a:t>внутри  которых  были  размещены  интерьеры  </a:t>
            </a:r>
            <a:r>
              <a:rPr lang="en-US" sz="2400" smtClean="0"/>
              <a:t>IKEA</a:t>
            </a:r>
            <a:r>
              <a:rPr lang="ru-RU" sz="2400" smtClean="0"/>
              <a:t>    </a:t>
            </a:r>
            <a:endParaRPr lang="en-US" sz="2400" smtClean="0"/>
          </a:p>
          <a:p>
            <a:pPr marL="0" indent="0" eaLnBrk="1" hangingPunct="1">
              <a:buFontTx/>
              <a:buNone/>
            </a:pPr>
            <a:endParaRPr lang="en-US" sz="26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6F6A405-D9A8-4812-B086-53E3B756CCD2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52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577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2946400"/>
            <a:ext cx="30988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578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3300" y="5765800"/>
            <a:ext cx="6375400" cy="339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57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" y="736600"/>
            <a:ext cx="9652000" cy="203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57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9900" y="2946400"/>
            <a:ext cx="30988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578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96500" y="736600"/>
            <a:ext cx="2641600" cy="842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578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3300" y="2946400"/>
            <a:ext cx="30988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578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" y="5765800"/>
            <a:ext cx="3098800" cy="339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2134A85-01AA-427E-AEDC-5C8DEFD518D1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53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680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736600"/>
            <a:ext cx="12471400" cy="203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6804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7580E3D0-B01B-4540-BB90-6BE59B7CF90F}" type="slidenum">
              <a:rPr lang="en-US" sz="2400" b="1">
                <a:solidFill>
                  <a:srgbClr val="BC327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53</a:t>
            </a:fld>
            <a:endParaRPr lang="en-US" sz="2400" b="1">
              <a:solidFill>
                <a:srgbClr val="BC32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805" name="Rectangle 3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основные  результаты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r>
              <a:rPr lang="en-US" sz="28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  <a:t/>
            </a:r>
            <a:br>
              <a:rPr lang="en-US" sz="28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ru-RU" sz="2700" smtClean="0"/>
              <a:t>мероприятие  посетили  боле </a:t>
            </a:r>
            <a:r>
              <a:rPr lang="en-US" sz="2700" smtClean="0"/>
              <a:t>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150</a:t>
            </a:r>
            <a:r>
              <a:rPr lang="ru-RU" sz="2700" b="1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000</a:t>
            </a:r>
            <a:r>
              <a:rPr lang="en-US" sz="2700" smtClean="0"/>
              <a:t> </a:t>
            </a:r>
            <a:r>
              <a:rPr lang="ru-RU" sz="2700" smtClean="0"/>
              <a:t>человек,  в  том  числе  4  пары  молодоженов,  которые  фотографировались  на  фоне  каталога  и  интерьеров  </a:t>
            </a:r>
            <a:r>
              <a:rPr lang="en-US" sz="2700" smtClean="0"/>
              <a:t>IKEA</a:t>
            </a:r>
            <a:r>
              <a:rPr lang="ru-RU" sz="2700" smtClean="0"/>
              <a:t>  </a:t>
            </a:r>
            <a:r>
              <a:rPr lang="en-US" sz="2700" smtClean="0"/>
              <a:t/>
            </a:r>
            <a:br>
              <a:rPr lang="en-US" sz="2700" smtClean="0"/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ru-RU" sz="2700" smtClean="0"/>
              <a:t>Около 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ru-RU" sz="2700" b="1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000</a:t>
            </a:r>
            <a:r>
              <a:rPr lang="en-US" sz="2700" smtClean="0"/>
              <a:t> </a:t>
            </a:r>
            <a:r>
              <a:rPr lang="ru-RU" sz="2700" smtClean="0"/>
              <a:t>человек  посетили  концерт  Евгения  Гришковца,  проходивший  26  августа</a:t>
            </a:r>
            <a:r>
              <a:rPr lang="en-US" sz="2700" smtClean="0"/>
              <a:t/>
            </a:r>
            <a:br>
              <a:rPr lang="en-US" sz="2700" smtClean="0"/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ru-RU" sz="2700" smtClean="0"/>
              <a:t>Боле 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r>
              <a:rPr lang="ru-RU" sz="2700" b="1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200</a:t>
            </a:r>
            <a:r>
              <a:rPr lang="ru-RU" sz="2700" b="1" smtClean="0">
                <a:latin typeface="Helvetica Neue"/>
                <a:ea typeface="Helvetica Neue"/>
                <a:cs typeface="Helvetica Neue"/>
                <a:sym typeface="Helvetica Neue"/>
              </a:rPr>
              <a:t>  каталогов </a:t>
            </a:r>
            <a:r>
              <a:rPr lang="en-US" sz="2700" smtClean="0"/>
              <a:t> IKEA </a:t>
            </a:r>
            <a:r>
              <a:rPr lang="ru-RU" sz="2700" smtClean="0"/>
              <a:t>были  распространены  в  ходе  мероприятия</a:t>
            </a:r>
            <a:r>
              <a:rPr lang="en-US" sz="2700" smtClean="0"/>
              <a:t/>
            </a:r>
            <a:br>
              <a:rPr lang="en-US" sz="2700" smtClean="0"/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102</a:t>
            </a:r>
            <a:r>
              <a:rPr lang="ru-RU" sz="2700" b="1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951</a:t>
            </a:r>
            <a:r>
              <a:rPr lang="en-US" sz="2700" smtClean="0"/>
              <a:t> </a:t>
            </a:r>
            <a:r>
              <a:rPr lang="ru-RU" sz="2700" smtClean="0"/>
              <a:t>уникальных  посетителей  сайта </a:t>
            </a:r>
            <a:r>
              <a:rPr lang="en-US" sz="2700" smtClean="0"/>
              <a:t> </a:t>
            </a:r>
            <a:r>
              <a:rPr lang="en-US" sz="2700" u="sng" smtClean="0">
                <a:hlinkClick r:id="rId3"/>
              </a:rPr>
              <a:t>http://vsyovdom.ikea.ru</a:t>
            </a:r>
            <a:r>
              <a:rPr lang="en-US" sz="2700" smtClean="0"/>
              <a:t> </a:t>
            </a:r>
            <a:r>
              <a:rPr lang="ru-RU" sz="2700" smtClean="0"/>
              <a:t> в  период  </a:t>
            </a:r>
            <a:r>
              <a:rPr lang="en-US" sz="2700" smtClean="0"/>
              <a:t>8</a:t>
            </a:r>
            <a:r>
              <a:rPr lang="ru-RU" sz="2700" smtClean="0"/>
              <a:t> августа </a:t>
            </a:r>
            <a:r>
              <a:rPr lang="en-US" sz="2700" smtClean="0"/>
              <a:t> - </a:t>
            </a:r>
            <a:r>
              <a:rPr lang="ru-RU" sz="2700" smtClean="0"/>
              <a:t> 1</a:t>
            </a:r>
            <a:r>
              <a:rPr lang="en-US" sz="2700" smtClean="0"/>
              <a:t>3</a:t>
            </a:r>
            <a:r>
              <a:rPr lang="ru-RU" sz="2700" smtClean="0"/>
              <a:t>  сентября</a:t>
            </a:r>
            <a:endParaRPr lang="en-US" sz="27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EA8D04D-5984-4B24-A3B5-BC7D6D486B89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54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782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736600"/>
            <a:ext cx="12471400" cy="558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7828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79A4EBEF-4720-4165-BA93-7272778B6667}" type="slidenum">
              <a:rPr lang="en-US" sz="2400" b="1">
                <a:solidFill>
                  <a:srgbClr val="BC327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54</a:t>
            </a:fld>
            <a:endParaRPr lang="en-US" sz="2400" b="1">
              <a:solidFill>
                <a:srgbClr val="BC32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829" name="Rectangle 3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600" b="1" smtClean="0">
                <a:latin typeface="Helvetica Neue"/>
                <a:ea typeface="Helvetica Neue"/>
                <a:cs typeface="Helvetica Neue"/>
                <a:sym typeface="Helvetica Neue"/>
              </a:rPr>
              <a:t>IKEA Catalogue Launch</a:t>
            </a:r>
            <a:r>
              <a:rPr lang="en-US" sz="46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  <a:t/>
            </a:r>
            <a:br>
              <a:rPr lang="en-US" sz="46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</a:br>
            <a:r>
              <a:rPr lang="en-US" sz="4600" smtClean="0"/>
              <a:t>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31438E7-E92F-46EA-A0AC-E2D0CB6B01EE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55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885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736600"/>
            <a:ext cx="8204200" cy="558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6515100"/>
            <a:ext cx="40132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885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7700" y="6515100"/>
            <a:ext cx="40132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8854" name="Rectangle 4"/>
          <p:cNvSpPr>
            <a:spLocks noChangeArrowheads="1"/>
          </p:cNvSpPr>
          <p:nvPr>
            <p:ph type="body" idx="1"/>
          </p:nvPr>
        </p:nvSpPr>
        <p:spPr>
          <a:xfrm>
            <a:off x="9004300" y="1143000"/>
            <a:ext cx="3390900" cy="77343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400" b="1" i="0" smtClean="0">
                <a:latin typeface="Helvetica Neue"/>
                <a:ea typeface="Helvetica Neue"/>
                <a:cs typeface="Helvetica Neue"/>
                <a:sym typeface="Helvetica Neue"/>
              </a:rPr>
              <a:t>IKEA Catalogue Launch 2012 Event (23-26 August, 2012)</a:t>
            </a:r>
            <a:endParaRPr lang="en-US" sz="2400" b="1" i="0" smtClean="0">
              <a:latin typeface="Helvetica Neue"/>
              <a:ea typeface="ヒラギノ角ゴ ProN W6"/>
              <a:cs typeface="ヒラギノ角ゴ ProN W6"/>
              <a:sym typeface="Helvetica Neue"/>
            </a:endParaRPr>
          </a:p>
          <a:p>
            <a:pPr marL="0" indent="0" eaLnBrk="1" hangingPunct="1">
              <a:buFontTx/>
              <a:buNone/>
            </a:pPr>
            <a:r>
              <a:rPr lang="ru-RU" sz="2400" smtClean="0"/>
              <a:t>4 дня,  мероприятие  на  открытом  воздухе, площадка  -  ЦПКИО  им  Горького</a:t>
            </a:r>
            <a:endParaRPr lang="en-US" sz="2400" smtClean="0"/>
          </a:p>
          <a:p>
            <a:pPr marL="0" indent="0" eaLnBrk="1" hangingPunct="1">
              <a:buFontTx/>
              <a:buNone/>
            </a:pPr>
            <a:r>
              <a:rPr lang="ru-RU" sz="2400" smtClean="0"/>
              <a:t>Четыре комнаты (кухня, игровая комната, гостиная и спальня), декор центральных  ворот</a:t>
            </a:r>
            <a:r>
              <a:rPr lang="en-US" sz="2400" smtClean="0"/>
              <a:t>  -  </a:t>
            </a:r>
            <a:r>
              <a:rPr lang="ru-RU" sz="2400" smtClean="0"/>
              <a:t>колон, тканью. </a:t>
            </a:r>
          </a:p>
          <a:p>
            <a:pPr marL="0" indent="0" eaLnBrk="1" hangingPunct="1">
              <a:buFontTx/>
              <a:buNone/>
            </a:pPr>
            <a:r>
              <a:rPr lang="ru-RU" sz="2400" smtClean="0"/>
              <a:t>Цветопереключение  при  помощи  смены  текстиля  в  «комнатах» - команда из 120 флэшмоберов</a:t>
            </a:r>
            <a:endParaRPr lang="en-US" sz="2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B8EEE90-B977-4A7D-A75E-9D799AAE502D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56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987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2946400"/>
            <a:ext cx="30988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3300" y="5765800"/>
            <a:ext cx="6375400" cy="339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987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" y="736600"/>
            <a:ext cx="9652000" cy="203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987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9900" y="2946400"/>
            <a:ext cx="30988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987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09200" y="723900"/>
            <a:ext cx="2641600" cy="842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988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3300" y="2946400"/>
            <a:ext cx="30988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988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" y="5765800"/>
            <a:ext cx="3098800" cy="339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E83BFC1-F38D-4912-9FA4-18AB6BC3BF25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57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089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736600"/>
            <a:ext cx="12471400" cy="203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0900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7FD1D55B-F27F-47EF-8C68-53EAF213C81A}" type="slidenum">
              <a:rPr lang="en-US" sz="2400" b="1">
                <a:solidFill>
                  <a:srgbClr val="BC327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57</a:t>
            </a:fld>
            <a:endParaRPr lang="en-US" sz="2400" b="1">
              <a:solidFill>
                <a:srgbClr val="BC32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901" name="Rectangle 3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«</a:t>
            </a:r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Включите  Цвет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» </a:t>
            </a:r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23</a:t>
            </a:r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 –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 26</a:t>
            </a:r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  августа  2012  г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r>
              <a:rPr lang="en-US" sz="28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  <a:t/>
            </a:r>
            <a:br>
              <a:rPr lang="en-US" sz="28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ru-RU" sz="2700" smtClean="0"/>
              <a:t>около </a:t>
            </a:r>
            <a:r>
              <a:rPr lang="en-US" sz="2700" smtClean="0"/>
              <a:t>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450</a:t>
            </a:r>
            <a:r>
              <a:rPr lang="ru-RU" sz="2700" b="1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000</a:t>
            </a:r>
            <a:r>
              <a:rPr lang="en-US" sz="2700" smtClean="0"/>
              <a:t> </a:t>
            </a:r>
            <a:r>
              <a:rPr lang="ru-RU" sz="2700" smtClean="0"/>
              <a:t>человек  посетили  мероприятие,  включая  9  пар  молодоженов</a:t>
            </a:r>
            <a:r>
              <a:rPr lang="en-US" sz="2700" smtClean="0"/>
              <a:t/>
            </a:r>
            <a:br>
              <a:rPr lang="en-US" sz="2700" smtClean="0"/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92</a:t>
            </a:r>
            <a:r>
              <a:rPr lang="ru-RU" sz="2700" b="1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000</a:t>
            </a:r>
            <a:r>
              <a:rPr lang="en-US" sz="2700" smtClean="0"/>
              <a:t> </a:t>
            </a:r>
            <a:r>
              <a:rPr lang="ru-RU" sz="2700" smtClean="0"/>
              <a:t>уникальных  посетителей  сайта  </a:t>
            </a:r>
            <a:r>
              <a:rPr lang="en-US" sz="2700" smtClean="0"/>
              <a:t>www.dom.ikea.ru</a:t>
            </a:r>
            <a:br>
              <a:rPr lang="en-US" sz="2700" smtClean="0"/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106</a:t>
            </a:r>
            <a:r>
              <a:rPr lang="en-US" sz="2700" smtClean="0"/>
              <a:t> </a:t>
            </a:r>
            <a:r>
              <a:rPr lang="ru-RU" sz="2700" smtClean="0"/>
              <a:t> журналистов  посетили  мероприятие  в пресс-день  23  августа</a:t>
            </a:r>
            <a:r>
              <a:rPr lang="en-US" sz="2700" smtClean="0"/>
              <a:t/>
            </a:r>
            <a:br>
              <a:rPr lang="en-US" sz="2700" smtClean="0"/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ru-RU" sz="2700" smtClean="0"/>
              <a:t>более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lang="ru-RU" sz="2700" b="1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000</a:t>
            </a:r>
            <a:r>
              <a:rPr lang="ru-RU" sz="2700" b="1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000</a:t>
            </a:r>
            <a:r>
              <a:rPr lang="en-US" sz="2700" smtClean="0"/>
              <a:t> </a:t>
            </a:r>
            <a:r>
              <a:rPr lang="ru-RU" sz="2700" smtClean="0"/>
              <a:t> человек  увидели  украшенные текстилем  </a:t>
            </a:r>
            <a:r>
              <a:rPr lang="en-US" sz="2700" smtClean="0"/>
              <a:t>IKEA  </a:t>
            </a:r>
            <a:r>
              <a:rPr lang="ru-RU" sz="2700" smtClean="0"/>
              <a:t>ворота</a:t>
            </a:r>
            <a:br>
              <a:rPr lang="ru-RU" sz="2700" smtClean="0"/>
            </a:br>
            <a:r>
              <a:rPr lang="ru-RU" sz="2700" smtClean="0"/>
              <a:t/>
            </a:r>
            <a:br>
              <a:rPr lang="ru-RU" sz="2700" smtClean="0"/>
            </a:br>
            <a:endParaRPr lang="en-US" sz="27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ACEBBB4-03D7-4640-8B1B-5497814CA3DE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58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192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736600"/>
            <a:ext cx="12471400" cy="558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1924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28763855-0312-443E-B700-BE014CFF9A81}" type="slidenum">
              <a:rPr lang="en-US" sz="2400" b="1">
                <a:solidFill>
                  <a:srgbClr val="BC327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58</a:t>
            </a:fld>
            <a:endParaRPr lang="en-US" sz="2400" b="1">
              <a:solidFill>
                <a:srgbClr val="BC32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925" name="Rectangle 3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600" b="1" smtClean="0">
                <a:latin typeface="Helvetica Neue"/>
                <a:ea typeface="Helvetica Neue"/>
                <a:cs typeface="Helvetica Neue"/>
                <a:sym typeface="Helvetica Neue"/>
              </a:rPr>
              <a:t>Mitsubishi</a:t>
            </a:r>
            <a:r>
              <a:rPr lang="ru-RU" sz="4600" b="1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4600" b="1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4600" b="1" smtClean="0">
                <a:latin typeface="Helvetica Neue"/>
                <a:ea typeface="Helvetica Neue"/>
                <a:cs typeface="Helvetica Neue"/>
                <a:sym typeface="Helvetica Neue"/>
              </a:rPr>
              <a:t>Тест  Драйвы</a:t>
            </a:r>
            <a:r>
              <a:rPr lang="en-US" sz="46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  <a:t/>
            </a:r>
            <a:br>
              <a:rPr lang="en-US" sz="46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</a:br>
            <a:r>
              <a:rPr lang="ru-RU" sz="4600" smtClean="0"/>
              <a:t>осень</a:t>
            </a:r>
            <a:r>
              <a:rPr lang="en-US" sz="4600" smtClean="0"/>
              <a:t> 2011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DCC7AEC-6696-423C-962F-9A4201D779E7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59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294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736600"/>
            <a:ext cx="8204200" cy="558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6515100"/>
            <a:ext cx="40132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294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7700" y="6515100"/>
            <a:ext cx="40132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2950" name="Rectangle 4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600" b="1" i="0" smtClean="0">
                <a:latin typeface="Helvetica Neue"/>
                <a:ea typeface="Helvetica Neue"/>
                <a:cs typeface="Helvetica Neue"/>
                <a:sym typeface="Helvetica Neue"/>
              </a:rPr>
              <a:t>Mitsubishi</a:t>
            </a:r>
            <a:r>
              <a:rPr lang="ru-RU" sz="2600" b="1" i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0" indent="0" eaLnBrk="1" hangingPunct="1">
              <a:buFontTx/>
              <a:buNone/>
            </a:pPr>
            <a:r>
              <a:rPr lang="ru-RU" sz="2600" b="1" i="0" smtClean="0">
                <a:latin typeface="Helvetica Neue"/>
                <a:ea typeface="Helvetica Neue"/>
                <a:cs typeface="Helvetica Neue"/>
                <a:sym typeface="Helvetica Neue"/>
              </a:rPr>
              <a:t>Тест Драйв </a:t>
            </a:r>
          </a:p>
          <a:p>
            <a:pPr marL="0" indent="0" eaLnBrk="1" hangingPunct="1">
              <a:buFontTx/>
              <a:buNone/>
            </a:pPr>
            <a:r>
              <a:rPr lang="en-US" sz="2600" b="1" i="0" smtClean="0">
                <a:latin typeface="Helvetica Neue"/>
                <a:ea typeface="Helvetica Neue"/>
                <a:cs typeface="Helvetica Neue"/>
                <a:sym typeface="Helvetica Neue"/>
              </a:rPr>
              <a:t>«Кодекс Надежности» </a:t>
            </a:r>
            <a:endParaRPr lang="ru-RU" sz="2600" b="1" i="0" smtClean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eaLnBrk="1" hangingPunct="1">
              <a:buFontTx/>
              <a:buNone/>
            </a:pPr>
            <a:r>
              <a:rPr lang="en-US" sz="2600" b="1" i="0" smtClean="0"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ru-RU" sz="2600" b="1" smtClean="0">
                <a:latin typeface="Helvetica Neue"/>
                <a:ea typeface="Helvetica Neue"/>
                <a:cs typeface="Helvetica Neue"/>
                <a:sym typeface="Helvetica Neue"/>
              </a:rPr>
              <a:t>3  сентября  -  СПб</a:t>
            </a:r>
            <a:r>
              <a:rPr lang="en-US" sz="2600" b="1" smtClean="0">
                <a:latin typeface="Helvetica Neue"/>
                <a:ea typeface="Helvetica Neue"/>
                <a:cs typeface="Helvetica Neue"/>
                <a:sym typeface="Helvetica Neue"/>
              </a:rPr>
              <a:t>; 10</a:t>
            </a:r>
            <a:r>
              <a:rPr lang="ru-RU" sz="2600" b="1" smtClean="0">
                <a:latin typeface="Helvetica Neue"/>
                <a:ea typeface="Helvetica Neue"/>
                <a:cs typeface="Helvetica Neue"/>
                <a:sym typeface="Helvetica Neue"/>
              </a:rPr>
              <a:t> сентября</a:t>
            </a:r>
            <a:r>
              <a:rPr lang="en-US" sz="2600" b="1" smtClean="0">
                <a:latin typeface="Helvetica Neue"/>
                <a:ea typeface="Helvetica Neue"/>
                <a:cs typeface="Helvetica Neue"/>
                <a:sym typeface="Helvetica Neue"/>
              </a:rPr>
              <a:t> – </a:t>
            </a:r>
            <a:r>
              <a:rPr lang="ru-RU" sz="2600" b="1" smtClean="0">
                <a:latin typeface="Helvetica Neue"/>
                <a:ea typeface="Helvetica Neue"/>
                <a:cs typeface="Helvetica Neue"/>
                <a:sym typeface="Helvetica Neue"/>
              </a:rPr>
              <a:t>Москва</a:t>
            </a:r>
            <a:r>
              <a:rPr lang="en-US" sz="2600" b="1" i="0" smtClean="0"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lang="ru-RU" sz="2600" smtClean="0"/>
          </a:p>
          <a:p>
            <a:pPr marL="0" indent="0" eaLnBrk="1" hangingPunct="1">
              <a:buFontTx/>
              <a:buNone/>
            </a:pPr>
            <a:r>
              <a:rPr lang="ru-RU" sz="2400" smtClean="0"/>
              <a:t>Ряд уникальных тестов, призванных продемонстрировать технические характеристики автомобилей Mitsubishi.</a:t>
            </a:r>
            <a:endParaRPr lang="en-US" sz="2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F5B9A5B-0A36-4111-BEE9-49BEC75788C4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6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603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enumerate</a:t>
            </a:r>
          </a:p>
        </p:txBody>
      </p:sp>
      <p:sp>
        <p:nvSpPr>
          <p:cNvPr id="25604" name="Rectangle 2"/>
          <p:cNvSpPr>
            <a:spLocks noChangeArrowheads="1"/>
          </p:cNvSpPr>
          <p:nvPr>
            <p:ph type="body" idx="1"/>
          </p:nvPr>
        </p:nvSpPr>
        <p:spPr>
          <a:xfrm>
            <a:off x="8670925" y="3019425"/>
            <a:ext cx="3975100" cy="6007100"/>
          </a:xfrm>
        </p:spPr>
        <p:txBody>
          <a:bodyPr/>
          <a:lstStyle/>
          <a:p>
            <a:pPr marL="0" indent="0" algn="r" eaLnBrk="1" hangingPunct="1">
              <a:buFontTx/>
              <a:buNone/>
            </a:pPr>
            <a:r>
              <a:rPr lang="en-US" smtClean="0"/>
              <a:t>Founded in </a:t>
            </a:r>
            <a:r>
              <a:rPr lang="en-US" smtClean="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1996</a:t>
            </a:r>
            <a:endParaRPr lang="en-US" smtClean="0"/>
          </a:p>
          <a:p>
            <a:pPr marL="0" indent="0" algn="r" eaLnBrk="1" hangingPunct="1">
              <a:buFontTx/>
              <a:buNone/>
            </a:pPr>
            <a:r>
              <a:rPr lang="en-US" smtClean="0"/>
              <a:t>National coverage includes </a:t>
            </a:r>
            <a:r>
              <a:rPr lang="en-US" smtClean="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1125</a:t>
            </a:r>
            <a:r>
              <a:rPr lang="en-US" smtClean="0"/>
              <a:t> cities</a:t>
            </a:r>
          </a:p>
          <a:p>
            <a:pPr marL="0" indent="0" algn="r" eaLnBrk="1" hangingPunct="1">
              <a:buFontTx/>
              <a:buNone/>
            </a:pPr>
            <a:r>
              <a:rPr lang="en-US" smtClean="0"/>
              <a:t>Member of               </a:t>
            </a:r>
            <a:r>
              <a:rPr lang="en-US" smtClean="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АКАР, РАМУ, PMA</a:t>
            </a:r>
            <a:endParaRPr lang="en-US" smtClean="0">
              <a:latin typeface="Helvetica Neue Black Condensed"/>
              <a:ea typeface="ヒラギノ角ゴ ProN W6"/>
              <a:cs typeface="ヒラギノ角ゴ ProN W6"/>
              <a:sym typeface="Helvetica Neue Black Condensed"/>
            </a:endParaRPr>
          </a:p>
          <a:p>
            <a:pPr marL="0" indent="0" algn="r" eaLnBrk="1" hangingPunct="1">
              <a:buFontTx/>
              <a:buNone/>
            </a:pPr>
            <a:r>
              <a:rPr lang="en-US" smtClean="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Creation &amp; execution of all types of events from A to Z</a:t>
            </a:r>
            <a:endParaRPr lang="en-US" smtClean="0">
              <a:latin typeface="Helvetica Neue Black Condensed"/>
              <a:ea typeface="ヒラギノ角ゴ ProN W6"/>
              <a:cs typeface="ヒラギノ角ゴ ProN W6"/>
              <a:sym typeface="Helvetica Neue Black Condensed"/>
            </a:endParaRPr>
          </a:p>
          <a:p>
            <a:pPr marL="0" indent="0" algn="r" eaLnBrk="1" hangingPunct="1">
              <a:buFontTx/>
              <a:buNone/>
            </a:pPr>
            <a:r>
              <a:rPr lang="en-US" smtClean="0"/>
              <a:t>In house </a:t>
            </a:r>
            <a:r>
              <a:rPr lang="en-US" smtClean="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creative studio, production, logistics, warehouse, procurement</a:t>
            </a:r>
            <a:endParaRPr lang="en-US" smtClean="0">
              <a:latin typeface="Helvetica Neue Black Condensed"/>
              <a:ea typeface="ヒラギノ角ゴ ProN W6"/>
              <a:cs typeface="ヒラギノ角ゴ ProN W6"/>
              <a:sym typeface="Helvetica Neue Black Condensed"/>
            </a:endParaRPr>
          </a:p>
          <a:p>
            <a:pPr marL="0" indent="0" algn="r" eaLnBrk="1" hangingPunct="1">
              <a:buFontTx/>
              <a:buNone/>
            </a:pPr>
            <a:endParaRPr lang="en-US" smtClean="0"/>
          </a:p>
          <a:p>
            <a:pPr marL="0" indent="0" algn="r" eaLnBrk="1" hangingPunct="1">
              <a:buFontTx/>
              <a:buNone/>
            </a:pPr>
            <a:endParaRPr lang="en-US" smtClean="0"/>
          </a:p>
        </p:txBody>
      </p:sp>
      <p:sp>
        <p:nvSpPr>
          <p:cNvPr id="25605" name="Rectangle 3"/>
          <p:cNvSpPr>
            <a:spLocks/>
          </p:cNvSpPr>
          <p:nvPr/>
        </p:nvSpPr>
        <p:spPr bwMode="auto">
          <a:xfrm>
            <a:off x="49213" y="3219450"/>
            <a:ext cx="4724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5800" b="1">
                <a:solidFill>
                  <a:srgbClr val="B01D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5th PLACE</a:t>
            </a:r>
          </a:p>
        </p:txBody>
      </p:sp>
      <p:sp>
        <p:nvSpPr>
          <p:cNvPr id="25606" name="Rectangle 4"/>
          <p:cNvSpPr>
            <a:spLocks/>
          </p:cNvSpPr>
          <p:nvPr/>
        </p:nvSpPr>
        <p:spPr bwMode="auto">
          <a:xfrm>
            <a:off x="-139700" y="5613400"/>
            <a:ext cx="4724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5800" b="1" dirty="0" smtClean="0">
                <a:solidFill>
                  <a:srgbClr val="B01D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lang="ru-RU" sz="5800" b="1" dirty="0" smtClean="0">
                <a:solidFill>
                  <a:srgbClr val="B01D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</a:t>
            </a:r>
            <a:r>
              <a:rPr lang="en-US" sz="5800" b="1" dirty="0" smtClean="0">
                <a:solidFill>
                  <a:srgbClr val="B01D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5800" b="1" dirty="0">
                <a:solidFill>
                  <a:srgbClr val="B01D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YEARS</a:t>
            </a:r>
          </a:p>
        </p:txBody>
      </p:sp>
      <p:sp>
        <p:nvSpPr>
          <p:cNvPr id="25607" name="Rectangle 5"/>
          <p:cNvSpPr>
            <a:spLocks/>
          </p:cNvSpPr>
          <p:nvPr/>
        </p:nvSpPr>
        <p:spPr bwMode="auto">
          <a:xfrm>
            <a:off x="254000" y="7988300"/>
            <a:ext cx="54610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5800" b="1" dirty="0">
                <a:solidFill>
                  <a:srgbClr val="B01D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150 PERSONS</a:t>
            </a:r>
          </a:p>
        </p:txBody>
      </p:sp>
      <p:sp>
        <p:nvSpPr>
          <p:cNvPr id="25608" name="Rectangle 7"/>
          <p:cNvSpPr>
            <a:spLocks/>
          </p:cNvSpPr>
          <p:nvPr/>
        </p:nvSpPr>
        <p:spPr bwMode="auto">
          <a:xfrm>
            <a:off x="4140200" y="3683000"/>
            <a:ext cx="4724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5800" b="1">
                <a:solidFill>
                  <a:srgbClr val="B01D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5000+</a:t>
            </a:r>
          </a:p>
        </p:txBody>
      </p:sp>
      <p:sp>
        <p:nvSpPr>
          <p:cNvPr id="25609" name="Rectangle 8"/>
          <p:cNvSpPr>
            <a:spLocks/>
          </p:cNvSpPr>
          <p:nvPr/>
        </p:nvSpPr>
        <p:spPr bwMode="auto">
          <a:xfrm>
            <a:off x="5029200" y="5943600"/>
            <a:ext cx="21463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ru-RU" sz="5800" b="1" dirty="0" smtClean="0">
                <a:solidFill>
                  <a:srgbClr val="B01D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r>
              <a:rPr lang="en-US" sz="5800" b="1" dirty="0" smtClean="0">
                <a:solidFill>
                  <a:srgbClr val="B01D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r>
              <a:rPr lang="en-US" sz="5800" b="1" dirty="0">
                <a:solidFill>
                  <a:srgbClr val="B01D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</a:p>
        </p:txBody>
      </p:sp>
      <p:sp>
        <p:nvSpPr>
          <p:cNvPr id="25610" name="Rectangle 9"/>
          <p:cNvSpPr>
            <a:spLocks/>
          </p:cNvSpPr>
          <p:nvPr/>
        </p:nvSpPr>
        <p:spPr bwMode="auto">
          <a:xfrm>
            <a:off x="469900" y="3968750"/>
            <a:ext cx="2501900" cy="95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>
                <a:solidFill>
                  <a:srgbClr val="676767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in top 5 </a:t>
            </a:r>
          </a:p>
          <a:p>
            <a:pPr algn="l"/>
            <a:r>
              <a:rPr lang="en-US">
                <a:solidFill>
                  <a:srgbClr val="676767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in the market</a:t>
            </a:r>
          </a:p>
        </p:txBody>
      </p:sp>
      <p:sp>
        <p:nvSpPr>
          <p:cNvPr id="25611" name="Rectangle 10"/>
          <p:cNvSpPr>
            <a:spLocks/>
          </p:cNvSpPr>
          <p:nvPr/>
        </p:nvSpPr>
        <p:spPr bwMode="auto">
          <a:xfrm>
            <a:off x="469900" y="6337300"/>
            <a:ext cx="2501900" cy="95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>
                <a:solidFill>
                  <a:srgbClr val="676767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of successful </a:t>
            </a:r>
          </a:p>
          <a:p>
            <a:pPr algn="l"/>
            <a:r>
              <a:rPr lang="en-US">
                <a:solidFill>
                  <a:srgbClr val="676767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operations</a:t>
            </a:r>
          </a:p>
        </p:txBody>
      </p:sp>
      <p:sp>
        <p:nvSpPr>
          <p:cNvPr id="25612" name="Rectangle 11"/>
          <p:cNvSpPr>
            <a:spLocks/>
          </p:cNvSpPr>
          <p:nvPr/>
        </p:nvSpPr>
        <p:spPr bwMode="auto">
          <a:xfrm>
            <a:off x="495300" y="8724900"/>
            <a:ext cx="4724400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>
                <a:solidFill>
                  <a:srgbClr val="676767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team members</a:t>
            </a:r>
          </a:p>
        </p:txBody>
      </p:sp>
      <p:sp>
        <p:nvSpPr>
          <p:cNvPr id="25613" name="Rectangle 12"/>
          <p:cNvSpPr>
            <a:spLocks/>
          </p:cNvSpPr>
          <p:nvPr/>
        </p:nvSpPr>
        <p:spPr bwMode="auto">
          <a:xfrm>
            <a:off x="5435600" y="4470400"/>
            <a:ext cx="1701800" cy="95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>
                <a:solidFill>
                  <a:srgbClr val="676767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fulfilled</a:t>
            </a:r>
          </a:p>
          <a:p>
            <a:pPr algn="l"/>
            <a:r>
              <a:rPr lang="en-US">
                <a:solidFill>
                  <a:srgbClr val="676767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projects</a:t>
            </a:r>
          </a:p>
        </p:txBody>
      </p:sp>
      <p:sp>
        <p:nvSpPr>
          <p:cNvPr id="25614" name="Rectangle 13"/>
          <p:cNvSpPr>
            <a:spLocks/>
          </p:cNvSpPr>
          <p:nvPr/>
        </p:nvSpPr>
        <p:spPr bwMode="auto">
          <a:xfrm>
            <a:off x="5473700" y="6692900"/>
            <a:ext cx="2501900" cy="95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>
                <a:solidFill>
                  <a:srgbClr val="676767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professional </a:t>
            </a:r>
          </a:p>
          <a:p>
            <a:pPr algn="l"/>
            <a:r>
              <a:rPr lang="en-US">
                <a:solidFill>
                  <a:srgbClr val="676767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awards</a:t>
            </a:r>
          </a:p>
        </p:txBody>
      </p:sp>
      <p:sp>
        <p:nvSpPr>
          <p:cNvPr id="25615" name="Line 14"/>
          <p:cNvSpPr>
            <a:spLocks noChangeShapeType="1"/>
          </p:cNvSpPr>
          <p:nvPr/>
        </p:nvSpPr>
        <p:spPr bwMode="auto">
          <a:xfrm>
            <a:off x="490538" y="5043488"/>
            <a:ext cx="3816350" cy="7937"/>
          </a:xfrm>
          <a:prstGeom prst="line">
            <a:avLst/>
          </a:prstGeom>
          <a:noFill/>
          <a:ln w="38100">
            <a:solidFill>
              <a:srgbClr val="B3B3B3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5616" name="Line 15"/>
          <p:cNvSpPr>
            <a:spLocks noChangeShapeType="1"/>
          </p:cNvSpPr>
          <p:nvPr/>
        </p:nvSpPr>
        <p:spPr bwMode="auto">
          <a:xfrm>
            <a:off x="495300" y="7429500"/>
            <a:ext cx="3816350" cy="6350"/>
          </a:xfrm>
          <a:prstGeom prst="line">
            <a:avLst/>
          </a:prstGeom>
          <a:noFill/>
          <a:ln w="38100">
            <a:solidFill>
              <a:srgbClr val="B3B3B3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5617" name="Line 16"/>
          <p:cNvSpPr>
            <a:spLocks noChangeShapeType="1"/>
          </p:cNvSpPr>
          <p:nvPr/>
        </p:nvSpPr>
        <p:spPr bwMode="auto">
          <a:xfrm rot="10800000" flipH="1">
            <a:off x="5480050" y="5543550"/>
            <a:ext cx="2387600" cy="6350"/>
          </a:xfrm>
          <a:prstGeom prst="line">
            <a:avLst/>
          </a:prstGeom>
          <a:noFill/>
          <a:ln w="38100">
            <a:solidFill>
              <a:srgbClr val="B3B3B3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5618" name="Line 17"/>
          <p:cNvSpPr>
            <a:spLocks noChangeShapeType="1"/>
          </p:cNvSpPr>
          <p:nvPr/>
        </p:nvSpPr>
        <p:spPr bwMode="auto">
          <a:xfrm rot="10800000" flipH="1">
            <a:off x="5486400" y="7759700"/>
            <a:ext cx="2386013" cy="4763"/>
          </a:xfrm>
          <a:prstGeom prst="line">
            <a:avLst/>
          </a:prstGeom>
          <a:noFill/>
          <a:ln w="38100">
            <a:solidFill>
              <a:srgbClr val="B3B3B3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9CA158C-4A19-4E53-93C3-BD91EEFB3AF5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60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397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2946400"/>
            <a:ext cx="30988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3300" y="5765800"/>
            <a:ext cx="6375400" cy="339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397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" y="736600"/>
            <a:ext cx="9652000" cy="203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397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9900" y="2946400"/>
            <a:ext cx="30988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397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96500" y="736600"/>
            <a:ext cx="2641600" cy="842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397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3300" y="2946400"/>
            <a:ext cx="30988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397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" y="5765800"/>
            <a:ext cx="3098800" cy="339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B938F25-B535-41DA-8428-C42EABEFE456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61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499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736600"/>
            <a:ext cx="12471400" cy="203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4996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44DE8AB8-BCB9-4386-B16A-51B9DFDF004B}" type="slidenum">
              <a:rPr lang="en-US" sz="2400" b="1">
                <a:solidFill>
                  <a:srgbClr val="BC327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61</a:t>
            </a:fld>
            <a:endParaRPr lang="en-US" sz="2400" b="1">
              <a:solidFill>
                <a:srgbClr val="BC32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997" name="Rectangle 3"/>
          <p:cNvSpPr>
            <a:spLocks noChangeArrowheads="1"/>
          </p:cNvSpPr>
          <p:nvPr>
            <p:ph type="title"/>
          </p:nvPr>
        </p:nvSpPr>
        <p:spPr>
          <a:xfrm>
            <a:off x="609600" y="3090863"/>
            <a:ext cx="11785600" cy="5214937"/>
          </a:xfrm>
        </p:spPr>
        <p:txBody>
          <a:bodyPr/>
          <a:lstStyle/>
          <a:p>
            <a:pPr eaLnBrk="1" hangingPunct="1"/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Тест-драйв  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«Кодекс Надежности» (</a:t>
            </a:r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3  сентября  -  СПб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; 10</a:t>
            </a:r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 сентября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 – </a:t>
            </a:r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Москва)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r>
              <a:rPr lang="en-US" sz="28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  <a:t/>
            </a:r>
            <a:br>
              <a:rPr lang="en-US" sz="28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12</a:t>
            </a:r>
            <a:r>
              <a:rPr lang="ru-RU" sz="2700" b="1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000</a:t>
            </a:r>
            <a:r>
              <a:rPr lang="en-US" sz="2700" smtClean="0"/>
              <a:t> </a:t>
            </a:r>
            <a:r>
              <a:rPr lang="ru-RU" sz="2700" smtClean="0"/>
              <a:t>человек  посетили  мероприятие  за  2  дня – в  Москве  и  Спб</a:t>
            </a:r>
            <a:r>
              <a:rPr lang="en-US" sz="2700" smtClean="0"/>
              <a:t/>
            </a:r>
            <a:br>
              <a:rPr lang="en-US" sz="2700" smtClean="0"/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ru-RU" sz="2700" smtClean="0"/>
              <a:t>Более 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r>
              <a:rPr lang="ru-RU" sz="2700" b="1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000</a:t>
            </a:r>
            <a:r>
              <a:rPr lang="en-US" sz="2700" smtClean="0"/>
              <a:t> </a:t>
            </a:r>
            <a:r>
              <a:rPr lang="ru-RU" sz="2700" smtClean="0"/>
              <a:t>человек  стали  участниками  тест-драйва  и «прокатились»  хотя  бы  на  1  модели  автомобиля</a:t>
            </a:r>
            <a:r>
              <a:rPr lang="en-US" sz="2700" smtClean="0"/>
              <a:t/>
            </a:r>
            <a:br>
              <a:rPr lang="en-US" sz="2700" smtClean="0"/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ru-RU" sz="2700" smtClean="0"/>
              <a:t>было   роздано </a:t>
            </a:r>
            <a:r>
              <a:rPr lang="ru-RU" sz="2700" b="1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2500</a:t>
            </a:r>
            <a:r>
              <a:rPr lang="en-US" sz="2700" smtClean="0"/>
              <a:t> </a:t>
            </a:r>
            <a:r>
              <a:rPr lang="ru-RU" sz="2700" smtClean="0"/>
              <a:t> сувениров  </a:t>
            </a:r>
            <a:r>
              <a:rPr lang="en-US" sz="2700" smtClean="0"/>
              <a:t/>
            </a:r>
            <a:br>
              <a:rPr lang="en-US" sz="2700" smtClean="0"/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ru-RU" sz="2700" smtClean="0"/>
              <a:t>Более 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ru-RU" sz="2700" b="1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500</a:t>
            </a:r>
            <a:r>
              <a:rPr lang="en-US" sz="2700" smtClean="0"/>
              <a:t> </a:t>
            </a:r>
            <a:r>
              <a:rPr lang="ru-RU" sz="2700" smtClean="0"/>
              <a:t>человек  приняли  участие  в  индивидуальных  соревнованиях</a:t>
            </a:r>
            <a:endParaRPr lang="en-US" sz="27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7C4C6BC-53E4-4DAA-8F60-77FD9D8B1F18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62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601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736600"/>
            <a:ext cx="12471400" cy="558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6020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92A6E706-96A7-4E97-BB97-9A37E73C9D6D}" type="slidenum">
              <a:rPr lang="en-US" sz="2400" b="1">
                <a:solidFill>
                  <a:srgbClr val="BC327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62</a:t>
            </a:fld>
            <a:endParaRPr lang="en-US" sz="2400" b="1">
              <a:solidFill>
                <a:srgbClr val="BC32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021" name="Rectangle 3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600" b="1" smtClean="0">
                <a:latin typeface="Helvetica Neue"/>
                <a:ea typeface="Helvetica Neue"/>
                <a:cs typeface="Helvetica Neue"/>
                <a:sym typeface="Helvetica Neue"/>
              </a:rPr>
              <a:t>Mercedes Benz</a:t>
            </a:r>
            <a:r>
              <a:rPr lang="en-US" sz="4600" smtClean="0"/>
              <a:t> </a:t>
            </a:r>
            <a:br>
              <a:rPr lang="en-US" sz="4600" smtClean="0"/>
            </a:br>
            <a:r>
              <a:rPr lang="en-US" sz="4600" smtClean="0"/>
              <a:t>125 Years of Innovation</a:t>
            </a:r>
            <a:r>
              <a:rPr lang="ru-RU" sz="4600" smtClean="0"/>
              <a:t>/125 лет Инноваций</a:t>
            </a:r>
            <a:endParaRPr lang="en-US" sz="46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68872FC-6FEB-49BB-9979-E8B095C6146C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63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704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736600"/>
            <a:ext cx="8204200" cy="558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6515100"/>
            <a:ext cx="40132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704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7700" y="6515100"/>
            <a:ext cx="40132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7046" name="Rectangle 4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b="1" i="0" smtClean="0">
                <a:latin typeface="Helvetica Neue"/>
                <a:ea typeface="Helvetica Neue"/>
                <a:cs typeface="Helvetica Neue"/>
                <a:sym typeface="Helvetica Neue"/>
              </a:rPr>
              <a:t>Mercedes Benz   125 </a:t>
            </a:r>
            <a:r>
              <a:rPr lang="ru-RU" b="1" i="0" smtClean="0">
                <a:latin typeface="Helvetica Neue"/>
                <a:ea typeface="Helvetica Neue"/>
                <a:cs typeface="Helvetica Neue"/>
                <a:sym typeface="Helvetica Neue"/>
              </a:rPr>
              <a:t>лет  Инноваий </a:t>
            </a:r>
            <a:r>
              <a:rPr lang="en-US" b="1" i="0" smtClean="0"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ru-RU" b="1" i="0" smtClean="0">
                <a:latin typeface="Helvetica Neue"/>
                <a:ea typeface="Helvetica Neue"/>
                <a:cs typeface="Helvetica Neue"/>
                <a:sym typeface="Helvetica Neue"/>
              </a:rPr>
              <a:t>26-27  августа </a:t>
            </a:r>
            <a:r>
              <a:rPr lang="en-US" b="1" i="0" smtClean="0">
                <a:latin typeface="Helvetica Neue"/>
                <a:ea typeface="Helvetica Neue"/>
                <a:cs typeface="Helvetica Neue"/>
                <a:sym typeface="Helvetica Neue"/>
              </a:rPr>
              <a:t>2011)</a:t>
            </a:r>
            <a:endParaRPr lang="en-US" b="1" i="0" smtClean="0">
              <a:latin typeface="Helvetica Neue"/>
              <a:ea typeface="ヒラギノ角ゴ ProN W6"/>
              <a:cs typeface="ヒラギノ角ゴ ProN W6"/>
              <a:sym typeface="Helvetica Neue"/>
            </a:endParaRPr>
          </a:p>
          <a:p>
            <a:pPr marL="0" indent="0" eaLnBrk="1" hangingPunct="1">
              <a:buFontTx/>
              <a:buNone/>
            </a:pPr>
            <a:r>
              <a:rPr lang="ru-RU" smtClean="0"/>
              <a:t> 2-х  дневное  корпоративное  мероприятие  для  сотрудников MBR.  Уникальный город,   созданный  при  помощи  белых  шатров   с  крытым и открытым области.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56AD676-3F16-43CE-B6E7-E735D80D344B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64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806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2946400"/>
            <a:ext cx="30988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3300" y="5765800"/>
            <a:ext cx="6375400" cy="339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806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" y="736600"/>
            <a:ext cx="9652000" cy="203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807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9900" y="2946400"/>
            <a:ext cx="30988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807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96500" y="736600"/>
            <a:ext cx="2641600" cy="842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807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3300" y="2946400"/>
            <a:ext cx="30988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807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" y="5765800"/>
            <a:ext cx="3098800" cy="339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7DE320F-813F-485E-8D69-21481379A322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65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909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736600"/>
            <a:ext cx="12471400" cy="203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9092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79FA4BF0-289D-4A65-8455-15F31C78FA4A}" type="slidenum">
              <a:rPr lang="en-US" sz="2400" b="1">
                <a:solidFill>
                  <a:srgbClr val="BC327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65</a:t>
            </a:fld>
            <a:endParaRPr lang="en-US" sz="2400" b="1">
              <a:solidFill>
                <a:srgbClr val="BC32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093" name="Rectangle 3"/>
          <p:cNvSpPr>
            <a:spLocks noChangeArrowheads="1"/>
          </p:cNvSpPr>
          <p:nvPr>
            <p:ph type="title"/>
          </p:nvPr>
        </p:nvSpPr>
        <p:spPr>
          <a:xfrm>
            <a:off x="609600" y="3289300"/>
            <a:ext cx="11785600" cy="4802188"/>
          </a:xfrm>
        </p:spPr>
        <p:txBody>
          <a:bodyPr/>
          <a:lstStyle/>
          <a:p>
            <a:pPr eaLnBrk="1" hangingPunct="1"/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мероприятие  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Mercedes Benz </a:t>
            </a:r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Город  Инноваций 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(26</a:t>
            </a:r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 -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27 </a:t>
            </a:r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августа  2011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):</a:t>
            </a:r>
            <a:r>
              <a:rPr lang="en-US" sz="28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  <a:t/>
            </a:r>
            <a:br>
              <a:rPr lang="en-US" sz="28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700" smtClean="0"/>
              <a:t>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ru-RU" sz="2700" b="1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000</a:t>
            </a:r>
            <a:r>
              <a:rPr lang="en-US" sz="2700" smtClean="0"/>
              <a:t> </a:t>
            </a:r>
            <a:r>
              <a:rPr lang="ru-RU" sz="2700" smtClean="0"/>
              <a:t>посетителей  за  2  дня</a:t>
            </a:r>
            <a:r>
              <a:rPr lang="en-US" sz="2700" smtClean="0"/>
              <a:t>.</a:t>
            </a:r>
            <a:br>
              <a:rPr lang="en-US" sz="2700" smtClean="0"/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r>
              <a:rPr lang="en-US" sz="2700" smtClean="0"/>
              <a:t> </a:t>
            </a:r>
            <a:r>
              <a:rPr lang="ru-RU" sz="2700" smtClean="0"/>
              <a:t>знаменитостей  приняли  в  нем  участие</a:t>
            </a:r>
            <a:r>
              <a:rPr lang="en-US" sz="2700" smtClean="0"/>
              <a:t>.</a:t>
            </a:r>
            <a:br>
              <a:rPr lang="en-US" sz="2700" smtClean="0"/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ru-RU" sz="2700" b="1" smtClean="0">
                <a:latin typeface="Helvetica Neue"/>
                <a:ea typeface="Helvetica Neue"/>
                <a:cs typeface="Helvetica Neue"/>
                <a:sym typeface="Helvetica Neue"/>
              </a:rPr>
              <a:t>площадь  территории  мероприятия  составила  более 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ru-RU" sz="2700" b="1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500 </a:t>
            </a:r>
            <a:r>
              <a:rPr lang="ru-RU" sz="2700" b="1" smtClean="0">
                <a:latin typeface="Helvetica Neue"/>
                <a:ea typeface="Helvetica Neue"/>
                <a:cs typeface="Helvetica Neue"/>
                <a:sym typeface="Helvetica Neue"/>
              </a:rPr>
              <a:t>кв  м</a:t>
            </a:r>
            <a:r>
              <a:rPr lang="ru-RU" sz="2700" smtClean="0"/>
              <a:t>,  в  том  числе  площадь  уникальных  шатров</a:t>
            </a:r>
            <a:r>
              <a:rPr lang="en-US" sz="2700" smtClean="0"/>
              <a:t/>
            </a:r>
            <a:br>
              <a:rPr lang="en-US" sz="2700" smtClean="0"/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ru-RU" sz="2700" smtClean="0"/>
              <a:t>общее  время  работы  мероприятия  составило  18  часов</a:t>
            </a:r>
            <a:endParaRPr lang="en-US" sz="27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E0329C0-DCD0-4A7D-AE77-91A7EAA8D422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66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01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736600"/>
            <a:ext cx="12471400" cy="558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0116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8C48E6E2-F41E-4010-B529-7B2C4563535E}" type="slidenum">
              <a:rPr lang="en-US" sz="2400" b="1">
                <a:solidFill>
                  <a:srgbClr val="BC327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66</a:t>
            </a:fld>
            <a:endParaRPr lang="en-US" sz="2400" b="1">
              <a:solidFill>
                <a:srgbClr val="BC32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117" name="Rectangle 3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600" b="1" smtClean="0">
                <a:latin typeface="Helvetica Neue"/>
                <a:ea typeface="Helvetica Neue"/>
                <a:cs typeface="Helvetica Neue"/>
                <a:sym typeface="Helvetica Neue"/>
              </a:rPr>
              <a:t>Coca-Cola </a:t>
            </a:r>
            <a:r>
              <a:rPr lang="ru-RU" sz="4600" b="1" smtClean="0">
                <a:latin typeface="Helvetica Neue"/>
                <a:ea typeface="Helvetica Neue"/>
                <a:cs typeface="Helvetica Neue"/>
                <a:sym typeface="Helvetica Neue"/>
              </a:rPr>
              <a:t>Выставка</a:t>
            </a:r>
            <a:r>
              <a:rPr lang="en-US" sz="46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  <a:t/>
            </a:r>
            <a:br>
              <a:rPr lang="en-US" sz="46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</a:br>
            <a:r>
              <a:rPr lang="en-US" sz="4600" smtClean="0"/>
              <a:t>Open Happiness</a:t>
            </a:r>
            <a:r>
              <a:rPr lang="ru-RU" sz="4600" smtClean="0"/>
              <a:t>/Откройся  счастью</a:t>
            </a:r>
            <a:endParaRPr lang="en-US" sz="46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7BBBB86-976E-4324-9B07-6C63C0102C7F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67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113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736600"/>
            <a:ext cx="8204200" cy="558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11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6515100"/>
            <a:ext cx="40132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114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7700" y="6515100"/>
            <a:ext cx="40132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1142" name="Rectangle 4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b="1" i="0" smtClean="0">
                <a:latin typeface="Helvetica Neue"/>
                <a:ea typeface="Helvetica Neue"/>
                <a:cs typeface="Helvetica Neue"/>
                <a:sym typeface="Helvetica Neue"/>
              </a:rPr>
              <a:t>Coca-Cola </a:t>
            </a:r>
            <a:r>
              <a:rPr lang="ru-RU" b="1" i="0" smtClean="0">
                <a:latin typeface="Helvetica Neue"/>
                <a:ea typeface="Helvetica Neue"/>
                <a:cs typeface="Helvetica Neue"/>
                <a:sym typeface="Helvetica Neue"/>
              </a:rPr>
              <a:t>Выставка  </a:t>
            </a:r>
            <a:r>
              <a:rPr lang="en-US" b="1" i="0" smtClean="0">
                <a:latin typeface="Helvetica Neue"/>
                <a:ea typeface="Helvetica Neue"/>
                <a:cs typeface="Helvetica Neue"/>
                <a:sym typeface="Helvetica Neue"/>
              </a:rPr>
              <a:t>«Open Happiness» (</a:t>
            </a:r>
            <a:r>
              <a:rPr lang="ru-RU" b="1" smtClean="0">
                <a:latin typeface="Helvetica Neue"/>
                <a:ea typeface="Helvetica Neue"/>
                <a:cs typeface="Helvetica Neue"/>
                <a:sym typeface="Helvetica Neue"/>
              </a:rPr>
              <a:t>май</a:t>
            </a:r>
            <a:r>
              <a:rPr lang="en-US" b="1" smtClean="0">
                <a:latin typeface="Helvetica Neue"/>
                <a:ea typeface="Helvetica Neue"/>
                <a:cs typeface="Helvetica Neue"/>
                <a:sym typeface="Helvetica Neue"/>
              </a:rPr>
              <a:t> - </a:t>
            </a:r>
            <a:r>
              <a:rPr lang="ru-RU" b="1" smtClean="0">
                <a:latin typeface="Helvetica Neue"/>
                <a:ea typeface="Helvetica Neue"/>
                <a:cs typeface="Helvetica Neue"/>
                <a:sym typeface="Helvetica Neue"/>
              </a:rPr>
              <a:t>Спб</a:t>
            </a:r>
            <a:r>
              <a:rPr lang="en-US" b="1" smtClean="0">
                <a:latin typeface="Helvetica Neue"/>
                <a:ea typeface="Helvetica Neue"/>
                <a:cs typeface="Helvetica Neue"/>
                <a:sym typeface="Helvetica Neue"/>
              </a:rPr>
              <a:t>; </a:t>
            </a:r>
            <a:r>
              <a:rPr lang="ru-RU" b="1" smtClean="0">
                <a:latin typeface="Helvetica Neue"/>
                <a:ea typeface="Helvetica Neue"/>
                <a:cs typeface="Helvetica Neue"/>
                <a:sym typeface="Helvetica Neue"/>
              </a:rPr>
              <a:t>май</a:t>
            </a:r>
            <a:r>
              <a:rPr lang="en-US" b="1" smtClean="0">
                <a:latin typeface="Helvetica Neue"/>
                <a:ea typeface="Helvetica Neue"/>
                <a:cs typeface="Helvetica Neue"/>
                <a:sym typeface="Helvetica Neue"/>
              </a:rPr>
              <a:t> - </a:t>
            </a:r>
            <a:r>
              <a:rPr lang="ru-RU" b="1" smtClean="0">
                <a:latin typeface="Helvetica Neue"/>
                <a:ea typeface="Helvetica Neue"/>
                <a:cs typeface="Helvetica Neue"/>
                <a:sym typeface="Helvetica Neue"/>
              </a:rPr>
              <a:t>Москва</a:t>
            </a:r>
            <a:r>
              <a:rPr lang="en-US" b="1" i="0" smtClean="0"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lang="en-US" b="1" i="0" smtClean="0">
              <a:latin typeface="Helvetica Neue"/>
              <a:ea typeface="ヒラギノ角ゴ ProN W6"/>
              <a:cs typeface="ヒラギノ角ゴ ProN W6"/>
              <a:sym typeface="Helvetica Neue"/>
            </a:endParaRPr>
          </a:p>
          <a:p>
            <a:pPr marL="0" indent="0" eaLnBrk="1" hangingPunct="1">
              <a:buFontTx/>
              <a:buNone/>
            </a:pPr>
            <a:endParaRPr lang="ru-RU" b="1" i="0" smtClean="0">
              <a:latin typeface="Helvetica Neue"/>
              <a:sym typeface="Helvetica Neue"/>
            </a:endParaRPr>
          </a:p>
          <a:p>
            <a:pPr marL="0" indent="0" eaLnBrk="1" hangingPunct="1">
              <a:buFontTx/>
              <a:buNone/>
            </a:pPr>
            <a:r>
              <a:rPr lang="ru-RU" b="1" i="0" smtClean="0">
                <a:latin typeface="Helvetica Neue"/>
                <a:sym typeface="Helvetica Neue"/>
              </a:rPr>
              <a:t>уникальная  выставка  предметов,  специально  привезенных  в  Россию  из  музея  </a:t>
            </a:r>
            <a:r>
              <a:rPr lang="en-US" b="1" i="0" smtClean="0">
                <a:latin typeface="Helvetica Neue"/>
                <a:sym typeface="Helvetica Neue"/>
              </a:rPr>
              <a:t>Coca-Cola  </a:t>
            </a:r>
            <a:r>
              <a:rPr lang="ru-RU" b="1" i="0" smtClean="0">
                <a:latin typeface="Helvetica Neue"/>
                <a:sym typeface="Helvetica Neue"/>
              </a:rPr>
              <a:t>в  Атланте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9230376-2374-43DF-B4A1-862442FB949D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68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216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2946400"/>
            <a:ext cx="30988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3300" y="5765800"/>
            <a:ext cx="6375400" cy="339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216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" y="736600"/>
            <a:ext cx="9652000" cy="203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216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9900" y="2946400"/>
            <a:ext cx="30988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216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96500" y="736600"/>
            <a:ext cx="2641600" cy="842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216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3300" y="2946400"/>
            <a:ext cx="30988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216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" y="5765800"/>
            <a:ext cx="3098800" cy="339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8313312-AFEB-41F9-B5FB-CCD2AD913D52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69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318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736600"/>
            <a:ext cx="12471400" cy="203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3188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D8D0EF6D-0F0F-41F3-8035-68928D3719E2}" type="slidenum">
              <a:rPr lang="en-US" sz="2400" b="1">
                <a:solidFill>
                  <a:srgbClr val="BC327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69</a:t>
            </a:fld>
            <a:endParaRPr lang="en-US" sz="2400" b="1">
              <a:solidFill>
                <a:srgbClr val="BC32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189" name="Rectangle 3"/>
          <p:cNvSpPr>
            <a:spLocks noChangeArrowheads="1"/>
          </p:cNvSpPr>
          <p:nvPr>
            <p:ph type="title"/>
          </p:nvPr>
        </p:nvSpPr>
        <p:spPr>
          <a:xfrm>
            <a:off x="609600" y="3289300"/>
            <a:ext cx="11785600" cy="5016500"/>
          </a:xfrm>
        </p:spPr>
        <p:txBody>
          <a:bodyPr/>
          <a:lstStyle/>
          <a:p>
            <a:pPr eaLnBrk="1" hangingPunct="1"/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Выставка  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«Coca-Cola Open Happiness» (</a:t>
            </a:r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май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 - </a:t>
            </a:r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Спб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; </a:t>
            </a:r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май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 - </a:t>
            </a:r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Москва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):</a:t>
            </a:r>
            <a:r>
              <a:rPr lang="en-US" sz="28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  <a:t/>
            </a:r>
            <a:br>
              <a:rPr lang="en-US" sz="28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ru-RU" sz="2700" smtClean="0"/>
              <a:t>около </a:t>
            </a:r>
            <a:r>
              <a:rPr lang="en-US" sz="2700" smtClean="0"/>
              <a:t>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20</a:t>
            </a:r>
            <a:r>
              <a:rPr lang="ru-RU" sz="2700" b="1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000</a:t>
            </a:r>
            <a:r>
              <a:rPr lang="en-US" sz="2700" smtClean="0"/>
              <a:t> </a:t>
            </a:r>
            <a:r>
              <a:rPr lang="ru-RU" sz="2700" smtClean="0"/>
              <a:t>человек  посетили  выставку в Москве  и  СПб</a:t>
            </a:r>
            <a:r>
              <a:rPr lang="en-US" sz="2700" smtClean="0"/>
              <a:t/>
            </a:r>
            <a:br>
              <a:rPr lang="en-US" sz="2700" smtClean="0"/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ru-RU" sz="2700" b="1" smtClean="0">
                <a:latin typeface="Helvetica Neue"/>
                <a:ea typeface="Helvetica Neue"/>
                <a:cs typeface="Helvetica Neue"/>
                <a:sym typeface="Helvetica Neue"/>
              </a:rPr>
              <a:t>12</a:t>
            </a:r>
            <a:r>
              <a:rPr lang="en-US" sz="2700" smtClean="0"/>
              <a:t> </a:t>
            </a:r>
            <a:r>
              <a:rPr lang="ru-RU" sz="2700" smtClean="0"/>
              <a:t>уникальных  стендов  и  более  100  </a:t>
            </a:r>
            <a:r>
              <a:rPr lang="en-US" sz="2700" smtClean="0"/>
              <a:t/>
            </a:r>
            <a:br>
              <a:rPr lang="en-US" sz="2700" smtClean="0"/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35</a:t>
            </a:r>
            <a:r>
              <a:rPr lang="en-US" sz="2700" smtClean="0"/>
              <a:t> </a:t>
            </a:r>
            <a:r>
              <a:rPr lang="ru-RU" sz="2700" smtClean="0"/>
              <a:t>знаменитостей  посетили  мероприятие  в  ГУМе</a:t>
            </a:r>
            <a:r>
              <a:rPr lang="en-US" sz="2700" smtClean="0"/>
              <a:t>, </a:t>
            </a:r>
            <a:r>
              <a:rPr lang="ru-RU" sz="2700" smtClean="0"/>
              <a:t>Москва </a:t>
            </a:r>
            <a:r>
              <a:rPr lang="en-US" sz="2700" smtClean="0"/>
              <a:t>(</a:t>
            </a:r>
            <a:r>
              <a:rPr lang="ru-RU" sz="2700" smtClean="0"/>
              <a:t>вечеринка   проходила  в </a:t>
            </a:r>
            <a:r>
              <a:rPr lang="en-US" sz="2700" smtClean="0"/>
              <a:t>Bosco </a:t>
            </a:r>
            <a:r>
              <a:rPr lang="ru-RU" sz="2700" smtClean="0"/>
              <a:t> </a:t>
            </a:r>
            <a:r>
              <a:rPr lang="en-US" sz="2700" smtClean="0"/>
              <a:t>Cafe)</a:t>
            </a:r>
            <a:br>
              <a:rPr lang="en-US" sz="2700" smtClean="0"/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ru-RU" sz="2700" smtClean="0"/>
              <a:t>Более 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100</a:t>
            </a:r>
            <a:r>
              <a:rPr lang="en-US" sz="2700" smtClean="0"/>
              <a:t> </a:t>
            </a:r>
            <a:r>
              <a:rPr lang="ru-RU" sz="2700" smtClean="0"/>
              <a:t> публикаций,  телевизионных  роликов  и  статей</a:t>
            </a:r>
            <a:br>
              <a:rPr lang="ru-RU" sz="2700" smtClean="0"/>
            </a:br>
            <a:endParaRPr lang="en-US" sz="27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D2D352D-9DAC-43DB-8BD8-CFA0DAA1DF3F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7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62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736600"/>
            <a:ext cx="12471400" cy="558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628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AC008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e:</a:t>
            </a:r>
            <a:r>
              <a:rPr lang="en-US" b="1" smtClean="0">
                <a:solidFill>
                  <a:srgbClr val="46464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mg</a:t>
            </a:r>
            <a:r>
              <a:rPr lang="en-US" smtClean="0">
                <a:solidFill>
                  <a:srgbClr val="464645"/>
                </a:solidFill>
              </a:rPr>
              <a:t> - </a:t>
            </a:r>
            <a:r>
              <a:rPr lang="en-US" b="1" smtClean="0">
                <a:solidFill>
                  <a:srgbClr val="46464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coverage</a:t>
            </a:r>
            <a:br>
              <a:rPr lang="en-US" b="1" smtClean="0">
                <a:solidFill>
                  <a:srgbClr val="464645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b="1" smtClean="0">
                <a:solidFill>
                  <a:srgbClr val="46464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regional offices &amp; affiliates</a:t>
            </a:r>
          </a:p>
        </p:txBody>
      </p:sp>
      <p:sp>
        <p:nvSpPr>
          <p:cNvPr id="26629" name="Text Box 3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055ED096-D34C-4F4F-AAA6-DC5F12F933D4}" type="slidenum">
              <a:rPr lang="en-US" sz="2400" b="1">
                <a:solidFill>
                  <a:srgbClr val="BC327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7</a:t>
            </a:fld>
            <a:endParaRPr lang="en-US" sz="2400" b="1">
              <a:solidFill>
                <a:srgbClr val="BC32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63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14400"/>
            <a:ext cx="12700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166A699-9B3A-479C-8A12-CC4D6B13BCC4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70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4211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736600"/>
            <a:ext cx="12471400" cy="842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4212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500" b="1" smtClean="0">
                <a:latin typeface="Helvetica Neue"/>
                <a:ea typeface="Helvetica Neue"/>
                <a:cs typeface="Helvetica Neue"/>
                <a:sym typeface="Helvetica Neue"/>
              </a:rPr>
              <a:t>Hell, there are no rules here - we’re trying to accomplish something*</a:t>
            </a:r>
            <a:r>
              <a:rPr lang="en-US" sz="3500" smtClean="0"/>
              <a:t/>
            </a:r>
            <a:br>
              <a:rPr lang="en-US" sz="3500" smtClean="0"/>
            </a:br>
            <a:r>
              <a:rPr lang="en-US" sz="1800" b="1" smtClean="0">
                <a:latin typeface="Helvetica Neue"/>
                <a:ea typeface="Helvetica Neue"/>
                <a:cs typeface="Helvetica Neue"/>
                <a:sym typeface="Helvetica Neue"/>
              </a:rPr>
              <a:t>*Thomas A.Edison</a:t>
            </a:r>
            <a:endParaRPr lang="en-US" sz="1800" b="1" smtClean="0">
              <a:latin typeface="Helvetica Neue"/>
              <a:ea typeface="ヒラギノ角ゴ ProN W6"/>
              <a:cs typeface="ヒラギノ角ゴ ProN W6"/>
              <a:sym typeface="Helvetica Neue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79EE962-6B7A-4CFA-A24D-161360E8A311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71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235" name="Oval 1"/>
          <p:cNvSpPr>
            <a:spLocks/>
          </p:cNvSpPr>
          <p:nvPr/>
        </p:nvSpPr>
        <p:spPr bwMode="auto">
          <a:xfrm>
            <a:off x="4495800" y="-190500"/>
            <a:ext cx="6172200" cy="5930900"/>
          </a:xfrm>
          <a:prstGeom prst="ellipse">
            <a:avLst/>
          </a:prstGeom>
          <a:solidFill>
            <a:srgbClr val="79214B">
              <a:alpha val="24706"/>
            </a:srgbClr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95236" name="Oval 2"/>
          <p:cNvSpPr>
            <a:spLocks/>
          </p:cNvSpPr>
          <p:nvPr/>
        </p:nvSpPr>
        <p:spPr bwMode="auto">
          <a:xfrm>
            <a:off x="-977900" y="1892300"/>
            <a:ext cx="6172200" cy="5930900"/>
          </a:xfrm>
          <a:prstGeom prst="ellipse">
            <a:avLst/>
          </a:prstGeom>
          <a:solidFill>
            <a:srgbClr val="79214B">
              <a:alpha val="24706"/>
            </a:srgbClr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95237" name="Rectangle 3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latin typeface="Helvetica Neue"/>
                <a:ea typeface="Helvetica Neue"/>
                <a:cs typeface="Helvetica Neue"/>
                <a:sym typeface="Helvetica Neue"/>
              </a:rPr>
              <a:t>many thanks</a:t>
            </a:r>
            <a:r>
              <a:rPr lang="ru-RU" b="1" smtClean="0">
                <a:latin typeface="Helvetica Neue"/>
                <a:ea typeface="Helvetica Neue"/>
                <a:cs typeface="Helvetica Neue"/>
                <a:sym typeface="Helvetica Neue"/>
              </a:rPr>
              <a:t>!</a:t>
            </a:r>
            <a:endParaRPr lang="en-US" b="1" smtClean="0">
              <a:latin typeface="Helvetica Neue"/>
              <a:ea typeface="ヒラギノ角ゴ ProN W6"/>
              <a:cs typeface="ヒラギノ角ゴ ProN W6"/>
              <a:sym typeface="Helvetica Neue"/>
            </a:endParaRPr>
          </a:p>
        </p:txBody>
      </p:sp>
      <p:pic>
        <p:nvPicPr>
          <p:cNvPr id="952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3088" y="7912100"/>
            <a:ext cx="4341812" cy="1155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B4BD04A-BFA8-4467-B15F-A9F9CBBF208B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8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651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evaluate - year 2012 awards &amp; diplomas</a:t>
            </a:r>
          </a:p>
        </p:txBody>
      </p:sp>
      <p:sp>
        <p:nvSpPr>
          <p:cNvPr id="27652" name="Rectangle 2"/>
          <p:cNvSpPr>
            <a:spLocks noChangeArrowheads="1"/>
          </p:cNvSpPr>
          <p:nvPr>
            <p:ph type="body" idx="1"/>
          </p:nvPr>
        </p:nvSpPr>
        <p:spPr>
          <a:xfrm>
            <a:off x="4826000" y="3416300"/>
            <a:ext cx="7747000" cy="54102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2400" b="1" smtClean="0">
                <a:latin typeface="Helvetica Neue"/>
                <a:ea typeface="Helvetica Neue"/>
                <a:cs typeface="Helvetica Neue"/>
                <a:sym typeface="Helvetica Neue"/>
              </a:rPr>
              <a:t>2012</a:t>
            </a:r>
            <a:r>
              <a:rPr lang="en-US" sz="2400" smtClean="0"/>
              <a:t> - </a:t>
            </a:r>
            <a:r>
              <a:rPr lang="en-US" sz="2400" b="1" smtClean="0">
                <a:latin typeface="Helvetica Neue"/>
                <a:ea typeface="Helvetica Neue"/>
                <a:cs typeface="Helvetica Neue"/>
                <a:sym typeface="Helvetica Neue"/>
              </a:rPr>
              <a:t>«Silver Mercury»</a:t>
            </a:r>
            <a:endParaRPr lang="en-US" sz="2400" b="1" smtClean="0">
              <a:latin typeface="Helvetica Neue"/>
              <a:ea typeface="ヒラギノ角ゴ ProN W6"/>
              <a:cs typeface="ヒラギノ角ゴ ProN W6"/>
              <a:sym typeface="Helvetica Neue"/>
            </a:endParaRPr>
          </a:p>
          <a:p>
            <a:pPr marL="0" indent="0" eaLnBrk="1" hangingPunct="1">
              <a:spcBef>
                <a:spcPts val="2225"/>
              </a:spcBef>
              <a:buFontTx/>
              <a:buNone/>
            </a:pPr>
            <a:r>
              <a:rPr lang="en-US" sz="1700" smtClean="0"/>
              <a:t>1st place - «Digital Marketing: best campaign execution in the interactive marketing segment» - for «IKEA Thingternal Values»</a:t>
            </a:r>
          </a:p>
          <a:p>
            <a:pPr marL="0" indent="0" eaLnBrk="1" hangingPunct="1">
              <a:spcBef>
                <a:spcPts val="2225"/>
              </a:spcBef>
              <a:buFontTx/>
              <a:buNone/>
            </a:pPr>
            <a:r>
              <a:rPr lang="en-US" sz="1700" smtClean="0"/>
              <a:t>1st place - «Event Marketing: best execution of the b2c event» - for «IKEA Thingternal Values»</a:t>
            </a:r>
          </a:p>
          <a:p>
            <a:pPr marL="0" indent="0" eaLnBrk="1" hangingPunct="1">
              <a:spcBef>
                <a:spcPts val="2225"/>
              </a:spcBef>
              <a:buFontTx/>
              <a:buNone/>
            </a:pPr>
            <a:r>
              <a:rPr lang="en-US" sz="1700" smtClean="0"/>
              <a:t>2nd place - «Event Marketing: best execution of the b2c event» - for «Coca-Cola Exhibition 125 Happy Years»</a:t>
            </a:r>
          </a:p>
          <a:p>
            <a:pPr marL="0" indent="0" eaLnBrk="1" hangingPunct="1">
              <a:spcBef>
                <a:spcPts val="2225"/>
              </a:spcBef>
              <a:buFontTx/>
              <a:buNone/>
            </a:pPr>
            <a:r>
              <a:rPr lang="en-US" sz="1700" smtClean="0"/>
              <a:t>and other 6 awards</a:t>
            </a:r>
          </a:p>
          <a:p>
            <a:pPr marL="0" indent="0" eaLnBrk="1" hangingPunct="1">
              <a:spcBef>
                <a:spcPts val="2225"/>
              </a:spcBef>
              <a:buFontTx/>
              <a:buNone/>
            </a:pPr>
            <a:r>
              <a:rPr lang="en-US" sz="2400" b="1" smtClean="0">
                <a:latin typeface="Helvetica Neue"/>
                <a:ea typeface="Helvetica Neue"/>
                <a:cs typeface="Helvetica Neue"/>
                <a:sym typeface="Helvetica Neue"/>
              </a:rPr>
              <a:t>2012</a:t>
            </a:r>
            <a:r>
              <a:rPr lang="en-US" sz="2400" smtClean="0"/>
              <a:t> - </a:t>
            </a:r>
            <a:r>
              <a:rPr lang="en-US" sz="2400" b="1" smtClean="0">
                <a:latin typeface="Helvetica Neue"/>
                <a:ea typeface="Helvetica Neue"/>
                <a:cs typeface="Helvetica Neue"/>
                <a:sym typeface="Helvetica Neue"/>
              </a:rPr>
              <a:t>Kiev International Advertising Festival</a:t>
            </a:r>
            <a:endParaRPr lang="en-US" sz="2400" b="1" smtClean="0">
              <a:latin typeface="Helvetica Neue"/>
              <a:ea typeface="ヒラギノ角ゴ ProN W6"/>
              <a:cs typeface="ヒラギノ角ゴ ProN W6"/>
              <a:sym typeface="Helvetica Neue"/>
            </a:endParaRPr>
          </a:p>
          <a:p>
            <a:pPr marL="0" indent="0" eaLnBrk="1" hangingPunct="1">
              <a:spcBef>
                <a:spcPts val="2225"/>
              </a:spcBef>
              <a:buFontTx/>
              <a:buNone/>
            </a:pPr>
            <a:r>
              <a:rPr lang="en-US" sz="1700" smtClean="0"/>
              <a:t>1st place - «Marketing services projects/ Event marketing» - for «IKEA Thingternal Values»</a:t>
            </a:r>
          </a:p>
          <a:p>
            <a:pPr marL="0" indent="0" eaLnBrk="1" hangingPunct="1">
              <a:spcBef>
                <a:spcPts val="2225"/>
              </a:spcBef>
              <a:buFontTx/>
              <a:buNone/>
            </a:pPr>
            <a:r>
              <a:rPr lang="en-US" sz="1700" smtClean="0"/>
              <a:t>PLUS! Four awards at «Belij Kvadrat» and two awards at «IDEA!» Festival</a:t>
            </a:r>
          </a:p>
        </p:txBody>
      </p:sp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644525"/>
            <a:ext cx="1727200" cy="2886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2388" y="3505200"/>
            <a:ext cx="1727200" cy="2978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400" y="3662363"/>
            <a:ext cx="1943100" cy="2571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225" y="762000"/>
            <a:ext cx="1946275" cy="2614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5450" y="6519863"/>
            <a:ext cx="1897063" cy="256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8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8F8F5"/>
              </a:clrFrom>
              <a:clrTo>
                <a:srgbClr val="F8F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38450" y="6553200"/>
            <a:ext cx="1212850" cy="260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e:structure</a:t>
            </a:r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64321A1-76DA-472E-B8CD-81BE9E6F254E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9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1748" name="Прямая соединительная линия 70"/>
          <p:cNvCxnSpPr>
            <a:cxnSpLocks noChangeShapeType="1"/>
            <a:stCxn id="81" idx="2"/>
            <a:endCxn id="31761" idx="0"/>
          </p:cNvCxnSpPr>
          <p:nvPr/>
        </p:nvCxnSpPr>
        <p:spPr bwMode="auto">
          <a:xfrm rot="5400000">
            <a:off x="9499600" y="6975475"/>
            <a:ext cx="1933575" cy="3175"/>
          </a:xfrm>
          <a:prstGeom prst="line">
            <a:avLst/>
          </a:prstGeom>
          <a:noFill/>
          <a:ln w="25400" cap="rnd">
            <a:solidFill>
              <a:srgbClr val="000000"/>
            </a:solidFill>
            <a:prstDash val="sysDot"/>
            <a:miter lim="800000"/>
            <a:headEnd/>
            <a:tailEnd/>
          </a:ln>
        </p:spPr>
      </p:cxnSp>
      <p:cxnSp>
        <p:nvCxnSpPr>
          <p:cNvPr id="31749" name="Прямая соединительная линия 71"/>
          <p:cNvCxnSpPr>
            <a:cxnSpLocks noChangeShapeType="1"/>
            <a:endCxn id="31784" idx="0"/>
          </p:cNvCxnSpPr>
          <p:nvPr/>
        </p:nvCxnSpPr>
        <p:spPr bwMode="auto">
          <a:xfrm rot="16200000" flipH="1">
            <a:off x="4293394" y="6277769"/>
            <a:ext cx="1025525" cy="30163"/>
          </a:xfrm>
          <a:prstGeom prst="line">
            <a:avLst/>
          </a:prstGeom>
          <a:noFill/>
          <a:ln w="25400" cap="rnd">
            <a:solidFill>
              <a:srgbClr val="000000"/>
            </a:solidFill>
            <a:prstDash val="sysDot"/>
            <a:miter lim="800000"/>
            <a:headEnd/>
            <a:tailEnd/>
          </a:ln>
        </p:spPr>
      </p:cxnSp>
      <p:sp>
        <p:nvSpPr>
          <p:cNvPr id="73" name="Line 7"/>
          <p:cNvSpPr>
            <a:spLocks noChangeShapeType="1"/>
          </p:cNvSpPr>
          <p:nvPr/>
        </p:nvSpPr>
        <p:spPr bwMode="auto">
          <a:xfrm>
            <a:off x="2857500" y="5662613"/>
            <a:ext cx="7938" cy="2846387"/>
          </a:xfrm>
          <a:prstGeom prst="line">
            <a:avLst/>
          </a:prstGeom>
          <a:noFill/>
          <a:ln w="25400" cap="rnd">
            <a:solidFill>
              <a:srgbClr val="000000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 sz="1700">
              <a:latin typeface="+mn-lt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31751" name="AutoShape 10"/>
          <p:cNvSpPr>
            <a:spLocks/>
          </p:cNvSpPr>
          <p:nvPr/>
        </p:nvSpPr>
        <p:spPr bwMode="auto">
          <a:xfrm>
            <a:off x="4502150" y="3019425"/>
            <a:ext cx="2711450" cy="785813"/>
          </a:xfrm>
          <a:prstGeom prst="roundRect">
            <a:avLst>
              <a:gd name="adj" fmla="val 19227"/>
            </a:avLst>
          </a:prstGeom>
          <a:solidFill>
            <a:srgbClr val="B82782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24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CEO</a:t>
            </a:r>
          </a:p>
        </p:txBody>
      </p:sp>
      <p:sp>
        <p:nvSpPr>
          <p:cNvPr id="31752" name="AutoShape 11"/>
          <p:cNvSpPr>
            <a:spLocks/>
          </p:cNvSpPr>
          <p:nvPr/>
        </p:nvSpPr>
        <p:spPr bwMode="auto">
          <a:xfrm>
            <a:off x="1587500" y="3948113"/>
            <a:ext cx="2565400" cy="833437"/>
          </a:xfrm>
          <a:prstGeom prst="roundRect">
            <a:avLst>
              <a:gd name="adj" fmla="val 19227"/>
            </a:avLst>
          </a:prstGeom>
          <a:solidFill>
            <a:srgbClr val="B82782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24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Operations</a:t>
            </a:r>
          </a:p>
          <a:p>
            <a:r>
              <a:rPr lang="en-US" sz="24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Director</a:t>
            </a:r>
          </a:p>
        </p:txBody>
      </p:sp>
      <p:sp>
        <p:nvSpPr>
          <p:cNvPr id="31753" name="AutoShape 12"/>
          <p:cNvSpPr>
            <a:spLocks/>
          </p:cNvSpPr>
          <p:nvPr/>
        </p:nvSpPr>
        <p:spPr bwMode="auto">
          <a:xfrm>
            <a:off x="6073775" y="3948113"/>
            <a:ext cx="3357563" cy="833437"/>
          </a:xfrm>
          <a:prstGeom prst="roundRect">
            <a:avLst>
              <a:gd name="adj" fmla="val 19227"/>
            </a:avLst>
          </a:prstGeom>
          <a:solidFill>
            <a:srgbClr val="B82782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24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Executive</a:t>
            </a:r>
          </a:p>
          <a:p>
            <a:r>
              <a:rPr lang="en-US" sz="24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Director</a:t>
            </a:r>
          </a:p>
        </p:txBody>
      </p:sp>
      <p:sp>
        <p:nvSpPr>
          <p:cNvPr id="31754" name="AutoShape 16"/>
          <p:cNvSpPr>
            <a:spLocks/>
          </p:cNvSpPr>
          <p:nvPr/>
        </p:nvSpPr>
        <p:spPr bwMode="auto">
          <a:xfrm>
            <a:off x="293688" y="5019675"/>
            <a:ext cx="1493837" cy="831850"/>
          </a:xfrm>
          <a:prstGeom prst="roundRect">
            <a:avLst>
              <a:gd name="adj" fmla="val 19227"/>
            </a:avLst>
          </a:prstGeom>
          <a:solidFill>
            <a:srgbClr val="808080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ru-RU" sz="1800">
                <a:solidFill>
                  <a:schemeClr val="bg1"/>
                </a:solidFill>
              </a:rPr>
              <a:t>Финансы  и  юр. отдел </a:t>
            </a:r>
          </a:p>
        </p:txBody>
      </p:sp>
      <p:sp>
        <p:nvSpPr>
          <p:cNvPr id="31755" name="AutoShape 17"/>
          <p:cNvSpPr>
            <a:spLocks/>
          </p:cNvSpPr>
          <p:nvPr/>
        </p:nvSpPr>
        <p:spPr bwMode="auto">
          <a:xfrm>
            <a:off x="2044700" y="5019675"/>
            <a:ext cx="1638300" cy="857250"/>
          </a:xfrm>
          <a:prstGeom prst="roundRect">
            <a:avLst>
              <a:gd name="adj" fmla="val 19227"/>
            </a:avLst>
          </a:prstGeom>
          <a:solidFill>
            <a:srgbClr val="808080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ru-RU" sz="1800">
                <a:solidFill>
                  <a:schemeClr val="bg1"/>
                </a:solidFill>
              </a:rPr>
              <a:t>Продакшн</a:t>
            </a:r>
          </a:p>
        </p:txBody>
      </p:sp>
      <p:sp>
        <p:nvSpPr>
          <p:cNvPr id="79" name="AutoShape 18"/>
          <p:cNvSpPr>
            <a:spLocks/>
          </p:cNvSpPr>
          <p:nvPr/>
        </p:nvSpPr>
        <p:spPr bwMode="auto">
          <a:xfrm>
            <a:off x="3937000" y="5019675"/>
            <a:ext cx="1708150" cy="831850"/>
          </a:xfrm>
          <a:prstGeom prst="roundRect">
            <a:avLst>
              <a:gd name="adj" fmla="val 19227"/>
            </a:avLst>
          </a:prstGeom>
          <a:solidFill>
            <a:srgbClr val="808080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  <a:ea typeface="ヒラギノ角ゴ ProN W3" charset="0"/>
                <a:cs typeface="ヒラギノ角ゴ ProN W3" charset="0"/>
                <a:sym typeface="Helvetica Neue Bold Condensed" charset="0"/>
              </a:rPr>
              <a:t>Operations</a:t>
            </a:r>
          </a:p>
        </p:txBody>
      </p:sp>
      <p:sp>
        <p:nvSpPr>
          <p:cNvPr id="31757" name="AutoShape 20"/>
          <p:cNvSpPr>
            <a:spLocks/>
          </p:cNvSpPr>
          <p:nvPr/>
        </p:nvSpPr>
        <p:spPr bwMode="auto">
          <a:xfrm>
            <a:off x="7788275" y="5019675"/>
            <a:ext cx="1643063" cy="990600"/>
          </a:xfrm>
          <a:prstGeom prst="roundRect">
            <a:avLst>
              <a:gd name="adj" fmla="val 19227"/>
            </a:avLst>
          </a:prstGeom>
          <a:solidFill>
            <a:srgbClr val="808080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8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Client Service</a:t>
            </a:r>
          </a:p>
          <a:p>
            <a:r>
              <a:rPr lang="en-US" sz="18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департамент</a:t>
            </a:r>
          </a:p>
        </p:txBody>
      </p:sp>
      <p:sp>
        <p:nvSpPr>
          <p:cNvPr id="81" name="AutoShape 21"/>
          <p:cNvSpPr>
            <a:spLocks/>
          </p:cNvSpPr>
          <p:nvPr/>
        </p:nvSpPr>
        <p:spPr bwMode="auto">
          <a:xfrm>
            <a:off x="9788525" y="5019675"/>
            <a:ext cx="1357313" cy="990600"/>
          </a:xfrm>
          <a:prstGeom prst="roundRect">
            <a:avLst>
              <a:gd name="adj" fmla="val 19227"/>
            </a:avLst>
          </a:prstGeom>
          <a:solidFill>
            <a:srgbClr val="808080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  <a:ea typeface="ヒラギノ角ゴ ProN W3" charset="0"/>
                <a:cs typeface="ヒラギノ角ゴ ProN W3" charset="0"/>
                <a:sym typeface="Helvetica Neue Bold Condensed" charset="0"/>
              </a:rPr>
              <a:t>Creative</a:t>
            </a:r>
            <a:endParaRPr lang="ru-RU" sz="1800" dirty="0">
              <a:solidFill>
                <a:schemeClr val="bg1"/>
              </a:solidFill>
              <a:latin typeface="+mn-lt"/>
              <a:ea typeface="ヒラギノ角ゴ ProN W3" charset="0"/>
              <a:cs typeface="ヒラギノ角ゴ ProN W3" charset="0"/>
              <a:sym typeface="Helvetica Neue Bold Condensed" charset="0"/>
            </a:endParaRPr>
          </a:p>
        </p:txBody>
      </p:sp>
      <p:sp>
        <p:nvSpPr>
          <p:cNvPr id="31759" name="AutoShape 22"/>
          <p:cNvSpPr>
            <a:spLocks/>
          </p:cNvSpPr>
          <p:nvPr/>
        </p:nvSpPr>
        <p:spPr bwMode="auto">
          <a:xfrm>
            <a:off x="2078038" y="6030913"/>
            <a:ext cx="1638300" cy="647700"/>
          </a:xfrm>
          <a:prstGeom prst="roundRect">
            <a:avLst>
              <a:gd name="adj" fmla="val 29407"/>
            </a:avLst>
          </a:prstGeom>
          <a:solidFill>
            <a:srgbClr val="9A9A9A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7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Печать</a:t>
            </a:r>
          </a:p>
        </p:txBody>
      </p:sp>
      <p:sp>
        <p:nvSpPr>
          <p:cNvPr id="31760" name="AutoShape 28"/>
          <p:cNvSpPr>
            <a:spLocks/>
          </p:cNvSpPr>
          <p:nvPr/>
        </p:nvSpPr>
        <p:spPr bwMode="auto">
          <a:xfrm>
            <a:off x="9359900" y="7135813"/>
            <a:ext cx="2209800" cy="647700"/>
          </a:xfrm>
          <a:prstGeom prst="roundRect">
            <a:avLst>
              <a:gd name="adj" fmla="val 29407"/>
            </a:avLst>
          </a:prstGeom>
          <a:solidFill>
            <a:srgbClr val="9A9A9A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17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4 </a:t>
            </a:r>
            <a:r>
              <a:rPr lang="ru-RU" sz="17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 креативные  группы</a:t>
            </a:r>
          </a:p>
        </p:txBody>
      </p:sp>
      <p:sp>
        <p:nvSpPr>
          <p:cNvPr id="31761" name="AutoShape 29"/>
          <p:cNvSpPr>
            <a:spLocks/>
          </p:cNvSpPr>
          <p:nvPr/>
        </p:nvSpPr>
        <p:spPr bwMode="auto">
          <a:xfrm>
            <a:off x="9359900" y="7943850"/>
            <a:ext cx="2209800" cy="647700"/>
          </a:xfrm>
          <a:prstGeom prst="roundRect">
            <a:avLst>
              <a:gd name="adj" fmla="val 29407"/>
            </a:avLst>
          </a:prstGeom>
          <a:solidFill>
            <a:srgbClr val="9A9A9A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7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Design</a:t>
            </a:r>
            <a:r>
              <a:rPr lang="ru-RU" sz="17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 </a:t>
            </a:r>
            <a:r>
              <a:rPr lang="en-US" sz="17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 </a:t>
            </a:r>
            <a:r>
              <a:rPr lang="ru-RU" sz="17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с</a:t>
            </a:r>
            <a:r>
              <a:rPr lang="en-US" sz="17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тудия</a:t>
            </a:r>
          </a:p>
        </p:txBody>
      </p:sp>
      <p:sp>
        <p:nvSpPr>
          <p:cNvPr id="31762" name="AutoShape 30"/>
          <p:cNvSpPr>
            <a:spLocks/>
          </p:cNvSpPr>
          <p:nvPr/>
        </p:nvSpPr>
        <p:spPr bwMode="auto">
          <a:xfrm>
            <a:off x="7788275" y="6162675"/>
            <a:ext cx="1638300" cy="785813"/>
          </a:xfrm>
          <a:prstGeom prst="roundRect">
            <a:avLst>
              <a:gd name="adj" fmla="val 29407"/>
            </a:avLst>
          </a:prstGeom>
          <a:solidFill>
            <a:srgbClr val="9A9A9A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17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4</a:t>
            </a:r>
            <a:r>
              <a:rPr lang="ru-RU" sz="17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 </a:t>
            </a:r>
            <a:r>
              <a:rPr lang="en-US" sz="17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 клиентские</a:t>
            </a:r>
          </a:p>
          <a:p>
            <a:r>
              <a:rPr lang="en-US" sz="17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группы</a:t>
            </a:r>
          </a:p>
        </p:txBody>
      </p:sp>
      <p:sp>
        <p:nvSpPr>
          <p:cNvPr id="31763" name="AutoShape 31"/>
          <p:cNvSpPr>
            <a:spLocks/>
          </p:cNvSpPr>
          <p:nvPr/>
        </p:nvSpPr>
        <p:spPr bwMode="auto">
          <a:xfrm>
            <a:off x="4930775" y="7734300"/>
            <a:ext cx="1935163" cy="576263"/>
          </a:xfrm>
          <a:prstGeom prst="roundRect">
            <a:avLst>
              <a:gd name="adj" fmla="val 19227"/>
            </a:avLst>
          </a:prstGeom>
          <a:solidFill>
            <a:srgbClr val="9A9A9A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7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IT департамент</a:t>
            </a:r>
          </a:p>
        </p:txBody>
      </p:sp>
      <p:sp>
        <p:nvSpPr>
          <p:cNvPr id="31764" name="AutoShape 32"/>
          <p:cNvSpPr>
            <a:spLocks/>
          </p:cNvSpPr>
          <p:nvPr/>
        </p:nvSpPr>
        <p:spPr bwMode="auto">
          <a:xfrm>
            <a:off x="4930775" y="8450263"/>
            <a:ext cx="1935163" cy="569912"/>
          </a:xfrm>
          <a:prstGeom prst="roundRect">
            <a:avLst>
              <a:gd name="adj" fmla="val 29407"/>
            </a:avLst>
          </a:prstGeom>
          <a:solidFill>
            <a:srgbClr val="9A9A9A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7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CRM и DM</a:t>
            </a:r>
          </a:p>
        </p:txBody>
      </p:sp>
      <p:sp>
        <p:nvSpPr>
          <p:cNvPr id="88" name="Line 60"/>
          <p:cNvSpPr>
            <a:spLocks noChangeShapeType="1"/>
          </p:cNvSpPr>
          <p:nvPr/>
        </p:nvSpPr>
        <p:spPr bwMode="auto">
          <a:xfrm rot="10800000">
            <a:off x="10096500" y="4489450"/>
            <a:ext cx="604838" cy="317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ru-RU" sz="2400">
              <a:latin typeface="+mj-lt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31766" name="AutoShape 65"/>
          <p:cNvSpPr>
            <a:spLocks/>
          </p:cNvSpPr>
          <p:nvPr/>
        </p:nvSpPr>
        <p:spPr bwMode="auto">
          <a:xfrm>
            <a:off x="9717088" y="3948113"/>
            <a:ext cx="2881312" cy="833437"/>
          </a:xfrm>
          <a:prstGeom prst="roundRect">
            <a:avLst>
              <a:gd name="adj" fmla="val 19227"/>
            </a:avLst>
          </a:prstGeom>
          <a:solidFill>
            <a:srgbClr val="B82782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24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Creative CEO</a:t>
            </a:r>
          </a:p>
        </p:txBody>
      </p:sp>
      <p:sp>
        <p:nvSpPr>
          <p:cNvPr id="31767" name="AutoShape 67"/>
          <p:cNvSpPr>
            <a:spLocks/>
          </p:cNvSpPr>
          <p:nvPr/>
        </p:nvSpPr>
        <p:spPr bwMode="auto">
          <a:xfrm>
            <a:off x="11288713" y="5019675"/>
            <a:ext cx="1352550" cy="990600"/>
          </a:xfrm>
          <a:prstGeom prst="roundRect">
            <a:avLst>
              <a:gd name="adj" fmla="val 19227"/>
            </a:avLst>
          </a:prstGeom>
          <a:solidFill>
            <a:srgbClr val="808080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ru-RU" sz="1800">
                <a:solidFill>
                  <a:schemeClr val="bg1"/>
                </a:solidFill>
                <a:sym typeface="Helvetica Neue Bold Condensed"/>
              </a:rPr>
              <a:t>Стратегия</a:t>
            </a:r>
          </a:p>
        </p:txBody>
      </p:sp>
      <p:cxnSp>
        <p:nvCxnSpPr>
          <p:cNvPr id="31768" name="Shape 90"/>
          <p:cNvCxnSpPr>
            <a:cxnSpLocks noChangeShapeType="1"/>
            <a:stCxn id="31752" idx="3"/>
            <a:endCxn id="79" idx="0"/>
          </p:cNvCxnSpPr>
          <p:nvPr/>
        </p:nvCxnSpPr>
        <p:spPr bwMode="auto">
          <a:xfrm>
            <a:off x="4152900" y="4364038"/>
            <a:ext cx="638175" cy="655637"/>
          </a:xfrm>
          <a:prstGeom prst="bentConnector2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31769" name="Shape 91"/>
          <p:cNvCxnSpPr>
            <a:cxnSpLocks noChangeShapeType="1"/>
            <a:stCxn id="31752" idx="1"/>
            <a:endCxn id="31754" idx="0"/>
          </p:cNvCxnSpPr>
          <p:nvPr/>
        </p:nvCxnSpPr>
        <p:spPr bwMode="auto">
          <a:xfrm rot="10800000" flipV="1">
            <a:off x="1039813" y="4364038"/>
            <a:ext cx="547687" cy="655637"/>
          </a:xfrm>
          <a:prstGeom prst="bentConnector2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31770" name="Shape 92"/>
          <p:cNvCxnSpPr>
            <a:cxnSpLocks noChangeShapeType="1"/>
            <a:stCxn id="31751" idx="3"/>
            <a:endCxn id="31766" idx="0"/>
          </p:cNvCxnSpPr>
          <p:nvPr/>
        </p:nvCxnSpPr>
        <p:spPr bwMode="auto">
          <a:xfrm>
            <a:off x="7213600" y="3411538"/>
            <a:ext cx="3944938" cy="536575"/>
          </a:xfrm>
          <a:prstGeom prst="bentConnector2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31771" name="Shape 93"/>
          <p:cNvCxnSpPr>
            <a:cxnSpLocks noChangeShapeType="1"/>
            <a:stCxn id="31751" idx="1"/>
            <a:endCxn id="31752" idx="0"/>
          </p:cNvCxnSpPr>
          <p:nvPr/>
        </p:nvCxnSpPr>
        <p:spPr bwMode="auto">
          <a:xfrm rot="10800000" flipV="1">
            <a:off x="2870200" y="3411538"/>
            <a:ext cx="1631950" cy="536575"/>
          </a:xfrm>
          <a:prstGeom prst="bentConnector2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31772" name="Shape 94"/>
          <p:cNvCxnSpPr>
            <a:cxnSpLocks noChangeShapeType="1"/>
            <a:stCxn id="31751" idx="3"/>
            <a:endCxn id="31753" idx="0"/>
          </p:cNvCxnSpPr>
          <p:nvPr/>
        </p:nvCxnSpPr>
        <p:spPr bwMode="auto">
          <a:xfrm>
            <a:off x="7213600" y="3411538"/>
            <a:ext cx="539750" cy="536575"/>
          </a:xfrm>
          <a:prstGeom prst="bentConnector2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</p:spPr>
      </p:cxnSp>
      <p:sp>
        <p:nvSpPr>
          <p:cNvPr id="96" name="AutoShape 19"/>
          <p:cNvSpPr>
            <a:spLocks/>
          </p:cNvSpPr>
          <p:nvPr/>
        </p:nvSpPr>
        <p:spPr bwMode="auto">
          <a:xfrm>
            <a:off x="6145213" y="5019675"/>
            <a:ext cx="1500187" cy="990600"/>
          </a:xfrm>
          <a:prstGeom prst="roundRect">
            <a:avLst>
              <a:gd name="adj" fmla="val 19227"/>
            </a:avLst>
          </a:prstGeom>
          <a:solidFill>
            <a:srgbClr val="808080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  <a:ea typeface="ヒラギノ角ゴ ProN W3" charset="0"/>
                <a:cs typeface="ヒラギノ角ゴ ProN W3" charset="0"/>
                <a:sym typeface="Helvetica Neue Bold Condensed" charset="0"/>
              </a:rPr>
              <a:t>NBD</a:t>
            </a:r>
            <a:endParaRPr lang="ru-RU" sz="1800" dirty="0">
              <a:solidFill>
                <a:schemeClr val="bg1"/>
              </a:solidFill>
              <a:latin typeface="+mn-lt"/>
              <a:ea typeface="ヒラギノ角ゴ ProN W3" charset="0"/>
              <a:cs typeface="ヒラギノ角ゴ ProN W3" charset="0"/>
              <a:sym typeface="Helvetica Neue Bold Condensed" charset="0"/>
            </a:endParaRPr>
          </a:p>
        </p:txBody>
      </p:sp>
      <p:cxnSp>
        <p:nvCxnSpPr>
          <p:cNvPr id="31774" name="Прямая соединительная линия 96"/>
          <p:cNvCxnSpPr>
            <a:cxnSpLocks noChangeShapeType="1"/>
            <a:stCxn id="31751" idx="2"/>
            <a:endCxn id="31763" idx="0"/>
          </p:cNvCxnSpPr>
          <p:nvPr/>
        </p:nvCxnSpPr>
        <p:spPr bwMode="auto">
          <a:xfrm rot="16200000" flipH="1">
            <a:off x="3913188" y="5749925"/>
            <a:ext cx="3929062" cy="39688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31775" name="Соединительная линия уступом 97"/>
          <p:cNvCxnSpPr>
            <a:cxnSpLocks noChangeShapeType="1"/>
            <a:stCxn id="31753" idx="2"/>
            <a:endCxn id="96" idx="0"/>
          </p:cNvCxnSpPr>
          <p:nvPr/>
        </p:nvCxnSpPr>
        <p:spPr bwMode="auto">
          <a:xfrm rot="5400000">
            <a:off x="7205662" y="4471988"/>
            <a:ext cx="238125" cy="857250"/>
          </a:xfrm>
          <a:prstGeom prst="bentConnector3">
            <a:avLst>
              <a:gd name="adj1" fmla="val 50000"/>
            </a:avLst>
          </a:prstGeom>
          <a:noFill/>
          <a:ln w="12700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31776" name="Соединительная линия уступом 98"/>
          <p:cNvCxnSpPr>
            <a:cxnSpLocks noChangeShapeType="1"/>
            <a:stCxn id="31753" idx="2"/>
            <a:endCxn id="31757" idx="0"/>
          </p:cNvCxnSpPr>
          <p:nvPr/>
        </p:nvCxnSpPr>
        <p:spPr bwMode="auto">
          <a:xfrm rot="16200000" flipH="1">
            <a:off x="8062912" y="4471988"/>
            <a:ext cx="238125" cy="857250"/>
          </a:xfrm>
          <a:prstGeom prst="bentConnector3">
            <a:avLst>
              <a:gd name="adj1" fmla="val 50000"/>
            </a:avLst>
          </a:prstGeom>
          <a:noFill/>
          <a:ln w="12700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31777" name="Соединительная линия уступом 99"/>
          <p:cNvCxnSpPr>
            <a:cxnSpLocks noChangeShapeType="1"/>
            <a:stCxn id="31766" idx="2"/>
            <a:endCxn id="81" idx="0"/>
          </p:cNvCxnSpPr>
          <p:nvPr/>
        </p:nvCxnSpPr>
        <p:spPr bwMode="auto">
          <a:xfrm rot="5400000">
            <a:off x="10694194" y="4555331"/>
            <a:ext cx="238125" cy="690563"/>
          </a:xfrm>
          <a:prstGeom prst="bentConnector3">
            <a:avLst>
              <a:gd name="adj1" fmla="val 50000"/>
            </a:avLst>
          </a:prstGeom>
          <a:noFill/>
          <a:ln w="12700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31778" name="Соединительная линия уступом 100"/>
          <p:cNvCxnSpPr>
            <a:cxnSpLocks noChangeShapeType="1"/>
            <a:stCxn id="31766" idx="2"/>
            <a:endCxn id="31767" idx="0"/>
          </p:cNvCxnSpPr>
          <p:nvPr/>
        </p:nvCxnSpPr>
        <p:spPr bwMode="auto">
          <a:xfrm rot="16200000" flipH="1">
            <a:off x="11442700" y="4497388"/>
            <a:ext cx="238125" cy="806450"/>
          </a:xfrm>
          <a:prstGeom prst="bentConnector3">
            <a:avLst>
              <a:gd name="adj1" fmla="val 50000"/>
            </a:avLst>
          </a:prstGeom>
          <a:noFill/>
          <a:ln w="12700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31779" name="Прямая соединительная линия 101"/>
          <p:cNvCxnSpPr>
            <a:cxnSpLocks noChangeShapeType="1"/>
            <a:stCxn id="31757" idx="2"/>
            <a:endCxn id="31762" idx="0"/>
          </p:cNvCxnSpPr>
          <p:nvPr/>
        </p:nvCxnSpPr>
        <p:spPr bwMode="auto">
          <a:xfrm rot="5400000">
            <a:off x="8532813" y="6084887"/>
            <a:ext cx="152400" cy="3175"/>
          </a:xfrm>
          <a:prstGeom prst="line">
            <a:avLst/>
          </a:prstGeom>
          <a:noFill/>
          <a:ln w="25400" cap="rnd">
            <a:solidFill>
              <a:srgbClr val="000000"/>
            </a:solidFill>
            <a:prstDash val="sysDot"/>
            <a:miter lim="800000"/>
            <a:headEnd/>
            <a:tailEnd/>
          </a:ln>
        </p:spPr>
      </p:cxnSp>
      <p:sp>
        <p:nvSpPr>
          <p:cNvPr id="31780" name="AutoShape 22"/>
          <p:cNvSpPr>
            <a:spLocks/>
          </p:cNvSpPr>
          <p:nvPr/>
        </p:nvSpPr>
        <p:spPr bwMode="auto">
          <a:xfrm>
            <a:off x="2078038" y="6805613"/>
            <a:ext cx="1638300" cy="647700"/>
          </a:xfrm>
          <a:prstGeom prst="roundRect">
            <a:avLst>
              <a:gd name="adj" fmla="val 29407"/>
            </a:avLst>
          </a:prstGeom>
          <a:solidFill>
            <a:srgbClr val="9A9A9A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ru-RU" sz="17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Подарки</a:t>
            </a:r>
            <a:endParaRPr lang="en-US" sz="1700">
              <a:solidFill>
                <a:srgbClr val="FFFFFF"/>
              </a:solidFill>
              <a:ea typeface="Helvetica Neue Bold Condensed"/>
              <a:cs typeface="Helvetica Neue Bold Condensed"/>
              <a:sym typeface="Helvetica Neue Bold Condensed"/>
            </a:endParaRPr>
          </a:p>
        </p:txBody>
      </p:sp>
      <p:sp>
        <p:nvSpPr>
          <p:cNvPr id="31781" name="AutoShape 22"/>
          <p:cNvSpPr>
            <a:spLocks/>
          </p:cNvSpPr>
          <p:nvPr/>
        </p:nvSpPr>
        <p:spPr bwMode="auto">
          <a:xfrm>
            <a:off x="2078038" y="7586663"/>
            <a:ext cx="1638300" cy="647700"/>
          </a:xfrm>
          <a:prstGeom prst="roundRect">
            <a:avLst>
              <a:gd name="adj" fmla="val 29407"/>
            </a:avLst>
          </a:prstGeom>
          <a:solidFill>
            <a:srgbClr val="9A9A9A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ru-RU" sz="17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Видео/Аудио</a:t>
            </a:r>
            <a:endParaRPr lang="en-US" sz="1700">
              <a:solidFill>
                <a:srgbClr val="FFFFFF"/>
              </a:solidFill>
              <a:ea typeface="Helvetica Neue Bold Condensed"/>
              <a:cs typeface="Helvetica Neue Bold Condensed"/>
              <a:sym typeface="Helvetica Neue Bold Condensed"/>
            </a:endParaRPr>
          </a:p>
        </p:txBody>
      </p:sp>
      <p:sp>
        <p:nvSpPr>
          <p:cNvPr id="31782" name="AutoShape 22"/>
          <p:cNvSpPr>
            <a:spLocks/>
          </p:cNvSpPr>
          <p:nvPr/>
        </p:nvSpPr>
        <p:spPr bwMode="auto">
          <a:xfrm>
            <a:off x="2078038" y="8372475"/>
            <a:ext cx="1638300" cy="647700"/>
          </a:xfrm>
          <a:prstGeom prst="roundRect">
            <a:avLst>
              <a:gd name="adj" fmla="val 29407"/>
            </a:avLst>
          </a:prstGeom>
          <a:solidFill>
            <a:srgbClr val="9A9A9A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7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Digital</a:t>
            </a:r>
          </a:p>
        </p:txBody>
      </p:sp>
      <p:sp>
        <p:nvSpPr>
          <p:cNvPr id="31783" name="AutoShape 22"/>
          <p:cNvSpPr>
            <a:spLocks/>
          </p:cNvSpPr>
          <p:nvPr/>
        </p:nvSpPr>
        <p:spPr bwMode="auto">
          <a:xfrm>
            <a:off x="4002088" y="6019800"/>
            <a:ext cx="1638300" cy="647700"/>
          </a:xfrm>
          <a:prstGeom prst="roundRect">
            <a:avLst>
              <a:gd name="adj" fmla="val 29407"/>
            </a:avLst>
          </a:prstGeom>
          <a:solidFill>
            <a:srgbClr val="9A9A9A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ru-RU" sz="17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Отдел  кадров</a:t>
            </a:r>
            <a:endParaRPr lang="en-US" sz="1700">
              <a:solidFill>
                <a:srgbClr val="FFFFFF"/>
              </a:solidFill>
              <a:ea typeface="Helvetica Neue Bold Condensed"/>
              <a:cs typeface="Helvetica Neue Bold Condensed"/>
              <a:sym typeface="Helvetica Neue Bold Condensed"/>
            </a:endParaRPr>
          </a:p>
        </p:txBody>
      </p:sp>
      <p:sp>
        <p:nvSpPr>
          <p:cNvPr id="31784" name="AutoShape 22"/>
          <p:cNvSpPr>
            <a:spLocks/>
          </p:cNvSpPr>
          <p:nvPr/>
        </p:nvSpPr>
        <p:spPr bwMode="auto">
          <a:xfrm>
            <a:off x="4002088" y="6805613"/>
            <a:ext cx="1638300" cy="647700"/>
          </a:xfrm>
          <a:prstGeom prst="roundRect">
            <a:avLst>
              <a:gd name="adj" fmla="val 29407"/>
            </a:avLst>
          </a:prstGeom>
          <a:solidFill>
            <a:srgbClr val="9A9A9A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7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Москва/</a:t>
            </a:r>
            <a:endParaRPr lang="ru-RU" sz="1700">
              <a:solidFill>
                <a:srgbClr val="FFFFFF"/>
              </a:solidFill>
              <a:ea typeface="Helvetica Neue Bold Condensed"/>
              <a:cs typeface="Helvetica Neue Bold Condensed"/>
              <a:sym typeface="Helvetica Neue Bold Condensed"/>
            </a:endParaRPr>
          </a:p>
          <a:p>
            <a:r>
              <a:rPr lang="en-US" sz="1700">
                <a:solidFill>
                  <a:srgbClr val="FFFFFF"/>
                </a:solidFill>
                <a:ea typeface="Helvetica Neue Bold Condensed"/>
                <a:cs typeface="Helvetica Neue Bold Condensed"/>
                <a:sym typeface="Helvetica Neue Bold Condensed"/>
              </a:rPr>
              <a:t>Регионы</a:t>
            </a:r>
          </a:p>
        </p:txBody>
      </p:sp>
      <p:cxnSp>
        <p:nvCxnSpPr>
          <p:cNvPr id="31785" name="Прямая соединительная линия 107"/>
          <p:cNvCxnSpPr>
            <a:cxnSpLocks noChangeShapeType="1"/>
            <a:stCxn id="31764" idx="0"/>
            <a:endCxn id="31763" idx="2"/>
          </p:cNvCxnSpPr>
          <p:nvPr/>
        </p:nvCxnSpPr>
        <p:spPr bwMode="auto">
          <a:xfrm rot="5400000" flipH="1" flipV="1">
            <a:off x="5828507" y="8379619"/>
            <a:ext cx="139700" cy="1587"/>
          </a:xfrm>
          <a:prstGeom prst="line">
            <a:avLst/>
          </a:prstGeom>
          <a:noFill/>
          <a:ln w="25400" cap="rnd">
            <a:solidFill>
              <a:srgbClr val="000000"/>
            </a:solidFill>
            <a:prstDash val="sysDot"/>
            <a:miter lim="800000"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Subtitle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Photo - Vertical - Split 2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- Split 2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Vertical - Split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Photo Mosaic - Alt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Photo Mosaic - Al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Photo Mosaic - A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3 Column w/ Caption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3 Column w/ Caption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3 Column w/ Cap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Photo - Horizontal - Full Alt копия">
  <a:themeElements>
    <a:clrScheme name="">
      <a:dk1>
        <a:srgbClr val="7F7F7F"/>
      </a:dk1>
      <a:lt1>
        <a:srgbClr val="FFFFFF"/>
      </a:lt1>
      <a:dk2>
        <a:srgbClr val="000000"/>
      </a:dk2>
      <a:lt2>
        <a:srgbClr val="00000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- Full Alt копия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Horizontal - Full Alt копия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Photo Vertical копия">
  <a:themeElements>
    <a:clrScheme name="">
      <a:dk1>
        <a:srgbClr val="7F7F7F"/>
      </a:dk1>
      <a:lt1>
        <a:srgbClr val="FFFFFF"/>
      </a:lt1>
      <a:dk2>
        <a:srgbClr val="000000"/>
      </a:dk2>
      <a:lt2>
        <a:srgbClr val="00000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Vertical копия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Vertical копия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Photo Vertical копия">
  <a:themeElements>
    <a:clrScheme name="">
      <a:dk1>
        <a:srgbClr val="7F7F7F"/>
      </a:dk1>
      <a:lt1>
        <a:srgbClr val="FFFFFF"/>
      </a:lt1>
      <a:dk2>
        <a:srgbClr val="000000"/>
      </a:dk2>
      <a:lt2>
        <a:srgbClr val="00000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Vertical копия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Vertical копия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 Photo w/ Quote - Right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3 Photo w/ Quote - Righ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3 Photo w/ Quote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 Photo Mosaic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7 Photo Mosaic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7 Photo 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Photo Over Title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Over Title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Over 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ull Body Photo - Center Title Overlay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Full Body Photo - Center Title Overlay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Full Body Photo - Center Title Overla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hoto - Vertical - Split 1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- Split 1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Vertical - Split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Title &amp; Text - Right  Small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Text - Right  Smal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Text - Right  Sm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Text - Right  Small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Text - Right  Smal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Text - Right  Sm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itle &amp; Text - Right  Small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Text - Right  Smal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Text - Right  Sm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Horizontal - Full Alt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- Full Al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Horizontal - Full A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Photo - Horizontal - Full Alt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- Full Al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Horizontal - Full A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, Text &amp; 2 Photo w/ Caption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Text &amp; 2 Photo w/ Caption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, Text &amp; 2 Photo w/ Cap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7F7F7F"/>
    </a:dk1>
    <a:lt1>
      <a:srgbClr val="FFFFFF"/>
    </a:lt1>
    <a:dk2>
      <a:srgbClr val="000000"/>
    </a:dk2>
    <a:lt2>
      <a:srgbClr val="000000"/>
    </a:lt2>
    <a:accent1>
      <a:srgbClr val="E48B00"/>
    </a:accent1>
    <a:accent2>
      <a:srgbClr val="333399"/>
    </a:accent2>
    <a:accent3>
      <a:srgbClr val="FFFFFF"/>
    </a:accent3>
    <a:accent4>
      <a:srgbClr val="6C6C6C"/>
    </a:accent4>
    <a:accent5>
      <a:srgbClr val="EFC4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7F7F7F"/>
    </a:dk1>
    <a:lt1>
      <a:srgbClr val="FFFFFF"/>
    </a:lt1>
    <a:dk2>
      <a:srgbClr val="000000"/>
    </a:dk2>
    <a:lt2>
      <a:srgbClr val="000000"/>
    </a:lt2>
    <a:accent1>
      <a:srgbClr val="E48B00"/>
    </a:accent1>
    <a:accent2>
      <a:srgbClr val="333399"/>
    </a:accent2>
    <a:accent3>
      <a:srgbClr val="FFFFFF"/>
    </a:accent3>
    <a:accent4>
      <a:srgbClr val="6C6C6C"/>
    </a:accent4>
    <a:accent5>
      <a:srgbClr val="EFC4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7F7F7F"/>
    </a:dk1>
    <a:lt1>
      <a:srgbClr val="FFFFFF"/>
    </a:lt1>
    <a:dk2>
      <a:srgbClr val="000000"/>
    </a:dk2>
    <a:lt2>
      <a:srgbClr val="000000"/>
    </a:lt2>
    <a:accent1>
      <a:srgbClr val="E48B00"/>
    </a:accent1>
    <a:accent2>
      <a:srgbClr val="333399"/>
    </a:accent2>
    <a:accent3>
      <a:srgbClr val="FFFFFF"/>
    </a:accent3>
    <a:accent4>
      <a:srgbClr val="6C6C6C"/>
    </a:accent4>
    <a:accent5>
      <a:srgbClr val="EFC4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7F7F7F"/>
    </a:dk1>
    <a:lt1>
      <a:srgbClr val="FFFFFF"/>
    </a:lt1>
    <a:dk2>
      <a:srgbClr val="000000"/>
    </a:dk2>
    <a:lt2>
      <a:srgbClr val="000000"/>
    </a:lt2>
    <a:accent1>
      <a:srgbClr val="E48B00"/>
    </a:accent1>
    <a:accent2>
      <a:srgbClr val="333399"/>
    </a:accent2>
    <a:accent3>
      <a:srgbClr val="FFFFFF"/>
    </a:accent3>
    <a:accent4>
      <a:srgbClr val="6C6C6C"/>
    </a:accent4>
    <a:accent5>
      <a:srgbClr val="EFC4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7F7F7F"/>
    </a:dk1>
    <a:lt1>
      <a:srgbClr val="FFFFFF"/>
    </a:lt1>
    <a:dk2>
      <a:srgbClr val="000000"/>
    </a:dk2>
    <a:lt2>
      <a:srgbClr val="000000"/>
    </a:lt2>
    <a:accent1>
      <a:srgbClr val="E48B00"/>
    </a:accent1>
    <a:accent2>
      <a:srgbClr val="333399"/>
    </a:accent2>
    <a:accent3>
      <a:srgbClr val="FFFFFF"/>
    </a:accent3>
    <a:accent4>
      <a:srgbClr val="6C6C6C"/>
    </a:accent4>
    <a:accent5>
      <a:srgbClr val="EFC4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7F7F7F"/>
    </a:dk1>
    <a:lt1>
      <a:srgbClr val="FFFFFF"/>
    </a:lt1>
    <a:dk2>
      <a:srgbClr val="000000"/>
    </a:dk2>
    <a:lt2>
      <a:srgbClr val="000000"/>
    </a:lt2>
    <a:accent1>
      <a:srgbClr val="E48B00"/>
    </a:accent1>
    <a:accent2>
      <a:srgbClr val="333399"/>
    </a:accent2>
    <a:accent3>
      <a:srgbClr val="FFFFFF"/>
    </a:accent3>
    <a:accent4>
      <a:srgbClr val="6C6C6C"/>
    </a:accent4>
    <a:accent5>
      <a:srgbClr val="EFC4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7F7F7F"/>
    </a:dk1>
    <a:lt1>
      <a:srgbClr val="FFFFFF"/>
    </a:lt1>
    <a:dk2>
      <a:srgbClr val="000000"/>
    </a:dk2>
    <a:lt2>
      <a:srgbClr val="000000"/>
    </a:lt2>
    <a:accent1>
      <a:srgbClr val="E48B00"/>
    </a:accent1>
    <a:accent2>
      <a:srgbClr val="333399"/>
    </a:accent2>
    <a:accent3>
      <a:srgbClr val="FFFFFF"/>
    </a:accent3>
    <a:accent4>
      <a:srgbClr val="6C6C6C"/>
    </a:accent4>
    <a:accent5>
      <a:srgbClr val="EFC4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6.xml><?xml version="1.0" encoding="utf-8"?>
<a:themeOverride xmlns:a="http://schemas.openxmlformats.org/drawingml/2006/main">
  <a:clrScheme name="">
    <a:dk1>
      <a:srgbClr val="7F7F7F"/>
    </a:dk1>
    <a:lt1>
      <a:srgbClr val="FFFFFF"/>
    </a:lt1>
    <a:dk2>
      <a:srgbClr val="000000"/>
    </a:dk2>
    <a:lt2>
      <a:srgbClr val="000000"/>
    </a:lt2>
    <a:accent1>
      <a:srgbClr val="E48B00"/>
    </a:accent1>
    <a:accent2>
      <a:srgbClr val="333399"/>
    </a:accent2>
    <a:accent3>
      <a:srgbClr val="FFFFFF"/>
    </a:accent3>
    <a:accent4>
      <a:srgbClr val="6C6C6C"/>
    </a:accent4>
    <a:accent5>
      <a:srgbClr val="EFC4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7.xml><?xml version="1.0" encoding="utf-8"?>
<a:themeOverride xmlns:a="http://schemas.openxmlformats.org/drawingml/2006/main">
  <a:clrScheme name="">
    <a:dk1>
      <a:srgbClr val="7F7F7F"/>
    </a:dk1>
    <a:lt1>
      <a:srgbClr val="FFFFFF"/>
    </a:lt1>
    <a:dk2>
      <a:srgbClr val="000000"/>
    </a:dk2>
    <a:lt2>
      <a:srgbClr val="000000"/>
    </a:lt2>
    <a:accent1>
      <a:srgbClr val="E48B00"/>
    </a:accent1>
    <a:accent2>
      <a:srgbClr val="333399"/>
    </a:accent2>
    <a:accent3>
      <a:srgbClr val="FFFFFF"/>
    </a:accent3>
    <a:accent4>
      <a:srgbClr val="6C6C6C"/>
    </a:accent4>
    <a:accent5>
      <a:srgbClr val="EFC4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8.xml><?xml version="1.0" encoding="utf-8"?>
<a:themeOverride xmlns:a="http://schemas.openxmlformats.org/drawingml/2006/main">
  <a:clrScheme name="">
    <a:dk1>
      <a:srgbClr val="7F7F7F"/>
    </a:dk1>
    <a:lt1>
      <a:srgbClr val="FFFFFF"/>
    </a:lt1>
    <a:dk2>
      <a:srgbClr val="000000"/>
    </a:dk2>
    <a:lt2>
      <a:srgbClr val="000000"/>
    </a:lt2>
    <a:accent1>
      <a:srgbClr val="E48B00"/>
    </a:accent1>
    <a:accent2>
      <a:srgbClr val="333399"/>
    </a:accent2>
    <a:accent3>
      <a:srgbClr val="FFFFFF"/>
    </a:accent3>
    <a:accent4>
      <a:srgbClr val="6C6C6C"/>
    </a:accent4>
    <a:accent5>
      <a:srgbClr val="EFC4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7F7F7F"/>
    </a:dk1>
    <a:lt1>
      <a:srgbClr val="FFFFFF"/>
    </a:lt1>
    <a:dk2>
      <a:srgbClr val="000000"/>
    </a:dk2>
    <a:lt2>
      <a:srgbClr val="000000"/>
    </a:lt2>
    <a:accent1>
      <a:srgbClr val="E48B00"/>
    </a:accent1>
    <a:accent2>
      <a:srgbClr val="333399"/>
    </a:accent2>
    <a:accent3>
      <a:srgbClr val="FFFFFF"/>
    </a:accent3>
    <a:accent4>
      <a:srgbClr val="6C6C6C"/>
    </a:accent4>
    <a:accent5>
      <a:srgbClr val="EFC4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7F7F7F"/>
    </a:dk1>
    <a:lt1>
      <a:srgbClr val="FFFFFF"/>
    </a:lt1>
    <a:dk2>
      <a:srgbClr val="000000"/>
    </a:dk2>
    <a:lt2>
      <a:srgbClr val="000000"/>
    </a:lt2>
    <a:accent1>
      <a:srgbClr val="E48B00"/>
    </a:accent1>
    <a:accent2>
      <a:srgbClr val="333399"/>
    </a:accent2>
    <a:accent3>
      <a:srgbClr val="FFFFFF"/>
    </a:accent3>
    <a:accent4>
      <a:srgbClr val="6C6C6C"/>
    </a:accent4>
    <a:accent5>
      <a:srgbClr val="EFC4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7F7F7F"/>
    </a:dk1>
    <a:lt1>
      <a:srgbClr val="FFFFFF"/>
    </a:lt1>
    <a:dk2>
      <a:srgbClr val="000000"/>
    </a:dk2>
    <a:lt2>
      <a:srgbClr val="000000"/>
    </a:lt2>
    <a:accent1>
      <a:srgbClr val="E48B00"/>
    </a:accent1>
    <a:accent2>
      <a:srgbClr val="333399"/>
    </a:accent2>
    <a:accent3>
      <a:srgbClr val="FFFFFF"/>
    </a:accent3>
    <a:accent4>
      <a:srgbClr val="6C6C6C"/>
    </a:accent4>
    <a:accent5>
      <a:srgbClr val="EFC4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7F7F7F"/>
    </a:dk1>
    <a:lt1>
      <a:srgbClr val="FFFFFF"/>
    </a:lt1>
    <a:dk2>
      <a:srgbClr val="000000"/>
    </a:dk2>
    <a:lt2>
      <a:srgbClr val="000000"/>
    </a:lt2>
    <a:accent1>
      <a:srgbClr val="E48B00"/>
    </a:accent1>
    <a:accent2>
      <a:srgbClr val="333399"/>
    </a:accent2>
    <a:accent3>
      <a:srgbClr val="FFFFFF"/>
    </a:accent3>
    <a:accent4>
      <a:srgbClr val="6C6C6C"/>
    </a:accent4>
    <a:accent5>
      <a:srgbClr val="EFC4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7F7F7F"/>
    </a:dk1>
    <a:lt1>
      <a:srgbClr val="FFFFFF"/>
    </a:lt1>
    <a:dk2>
      <a:srgbClr val="000000"/>
    </a:dk2>
    <a:lt2>
      <a:srgbClr val="000000"/>
    </a:lt2>
    <a:accent1>
      <a:srgbClr val="E48B00"/>
    </a:accent1>
    <a:accent2>
      <a:srgbClr val="333399"/>
    </a:accent2>
    <a:accent3>
      <a:srgbClr val="FFFFFF"/>
    </a:accent3>
    <a:accent4>
      <a:srgbClr val="6C6C6C"/>
    </a:accent4>
    <a:accent5>
      <a:srgbClr val="EFC4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7F7F7F"/>
    </a:dk1>
    <a:lt1>
      <a:srgbClr val="FFFFFF"/>
    </a:lt1>
    <a:dk2>
      <a:srgbClr val="000000"/>
    </a:dk2>
    <a:lt2>
      <a:srgbClr val="808080"/>
    </a:lt2>
    <a:accent1>
      <a:srgbClr val="E48B00"/>
    </a:accent1>
    <a:accent2>
      <a:srgbClr val="333399"/>
    </a:accent2>
    <a:accent3>
      <a:srgbClr val="FFFFFF"/>
    </a:accent3>
    <a:accent4>
      <a:srgbClr val="6C6C6C"/>
    </a:accent4>
    <a:accent5>
      <a:srgbClr val="EFC4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7F7F7F"/>
    </a:dk1>
    <a:lt1>
      <a:srgbClr val="FFFFFF"/>
    </a:lt1>
    <a:dk2>
      <a:srgbClr val="000000"/>
    </a:dk2>
    <a:lt2>
      <a:srgbClr val="000000"/>
    </a:lt2>
    <a:accent1>
      <a:srgbClr val="E48B00"/>
    </a:accent1>
    <a:accent2>
      <a:srgbClr val="333399"/>
    </a:accent2>
    <a:accent3>
      <a:srgbClr val="FFFFFF"/>
    </a:accent3>
    <a:accent4>
      <a:srgbClr val="6C6C6C"/>
    </a:accent4>
    <a:accent5>
      <a:srgbClr val="EFC4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7F7F7F"/>
    </a:dk1>
    <a:lt1>
      <a:srgbClr val="FFFFFF"/>
    </a:lt1>
    <a:dk2>
      <a:srgbClr val="000000"/>
    </a:dk2>
    <a:lt2>
      <a:srgbClr val="000000"/>
    </a:lt2>
    <a:accent1>
      <a:srgbClr val="E48B00"/>
    </a:accent1>
    <a:accent2>
      <a:srgbClr val="333399"/>
    </a:accent2>
    <a:accent3>
      <a:srgbClr val="FFFFFF"/>
    </a:accent3>
    <a:accent4>
      <a:srgbClr val="6C6C6C"/>
    </a:accent4>
    <a:accent5>
      <a:srgbClr val="EFC4AA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Pages>0</Pages>
  <Words>1855</Words>
  <Characters>0</Characters>
  <Application>Microsoft Office PowerPoint</Application>
  <PresentationFormat>Произвольный</PresentationFormat>
  <Lines>0</Lines>
  <Paragraphs>428</Paragraphs>
  <Slides>71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18</vt:i4>
      </vt:variant>
      <vt:variant>
        <vt:lpstr>Заголовки слайдов</vt:lpstr>
      </vt:variant>
      <vt:variant>
        <vt:i4>71</vt:i4>
      </vt:variant>
    </vt:vector>
  </HeadingPairs>
  <TitlesOfParts>
    <vt:vector size="100" baseType="lpstr">
      <vt:lpstr>Helvetica Neue Light</vt:lpstr>
      <vt:lpstr>ヒラギノ角ゴ ProN W3</vt:lpstr>
      <vt:lpstr>Arial</vt:lpstr>
      <vt:lpstr>Calibri</vt:lpstr>
      <vt:lpstr>Helvetica Neue</vt:lpstr>
      <vt:lpstr>ヒラギノ角ゴ ProN W6</vt:lpstr>
      <vt:lpstr>Helvetica Neue Black Condensed</vt:lpstr>
      <vt:lpstr>Helvetica Neue Bold Condensed</vt:lpstr>
      <vt:lpstr>Verdana</vt:lpstr>
      <vt:lpstr>MS PGothic</vt:lpstr>
      <vt:lpstr>Wingdings</vt:lpstr>
      <vt:lpstr>Title &amp; Subtitle</vt:lpstr>
      <vt:lpstr>Full Body Photo - Center Title Overlay</vt:lpstr>
      <vt:lpstr>Photo - Vertical - Split 1</vt:lpstr>
      <vt:lpstr>2_Title &amp; Text - Right  Small</vt:lpstr>
      <vt:lpstr>Title &amp; Text - Right  Small</vt:lpstr>
      <vt:lpstr>1_Title &amp; Text - Right  Small</vt:lpstr>
      <vt:lpstr>Photo - Horizontal - Full Alt</vt:lpstr>
      <vt:lpstr>1_Photo - Horizontal - Full Alt</vt:lpstr>
      <vt:lpstr>Title, Text &amp; 2 Photo w/ Caption</vt:lpstr>
      <vt:lpstr>Photo - Vertical - Split 2</vt:lpstr>
      <vt:lpstr>Title &amp; Photo Mosaic - Alt</vt:lpstr>
      <vt:lpstr>Title &amp; 3 Column w/ Caption</vt:lpstr>
      <vt:lpstr>Photo - Horizontal - Full Alt копия</vt:lpstr>
      <vt:lpstr>Photo Vertical копия</vt:lpstr>
      <vt:lpstr>1_Photo Vertical копия</vt:lpstr>
      <vt:lpstr>3 Photo w/ Quote - Right</vt:lpstr>
      <vt:lpstr>7 Photo Mosaic</vt:lpstr>
      <vt:lpstr>Photo Over Title</vt:lpstr>
      <vt:lpstr>agency cases &amp; credentials 2010-2013</vt:lpstr>
      <vt:lpstr>background</vt:lpstr>
      <vt:lpstr>effective* |I’fektiv|: successful in producing a desired or intended result *Oxford American Dictionary</vt:lpstr>
      <vt:lpstr>establish</vt:lpstr>
      <vt:lpstr>establish</vt:lpstr>
      <vt:lpstr>enumerate</vt:lpstr>
      <vt:lpstr>e:mg - national coverage regional offices &amp; affiliates</vt:lpstr>
      <vt:lpstr>evaluate - year 2012 awards &amp; diplomas</vt:lpstr>
      <vt:lpstr>e:structure</vt:lpstr>
      <vt:lpstr>empower</vt:lpstr>
      <vt:lpstr>empower - agency services</vt:lpstr>
      <vt:lpstr>evaluate - key agency clients</vt:lpstr>
      <vt:lpstr>btl practicies: consumer  &amp; ttl</vt:lpstr>
      <vt:lpstr>«Миллиономагия»</vt:lpstr>
      <vt:lpstr>Слайд 15</vt:lpstr>
      <vt:lpstr>Линекс «Берем курс  на  вкусный  отдых»</vt:lpstr>
      <vt:lpstr>Слайд 17</vt:lpstr>
      <vt:lpstr>Слайд 18</vt:lpstr>
      <vt:lpstr>Слайд 19</vt:lpstr>
      <vt:lpstr>«эко-ремонт» юбилейное</vt:lpstr>
      <vt:lpstr>Слайд 21</vt:lpstr>
      <vt:lpstr>Слайд 22</vt:lpstr>
      <vt:lpstr>EFES Dance Square Off</vt:lpstr>
      <vt:lpstr>EFES Dance Square Off</vt:lpstr>
      <vt:lpstr>Слайд 25</vt:lpstr>
      <vt:lpstr>Слайд 26</vt:lpstr>
      <vt:lpstr>Слайд 27</vt:lpstr>
      <vt:lpstr>Слайд 28</vt:lpstr>
      <vt:lpstr>btl practicies: trade</vt:lpstr>
      <vt:lpstr>castrol drive, 2011</vt:lpstr>
      <vt:lpstr>страницы  игры  на  сайте трасса:  дубль  знаменитой  трассы  в  г. Нюрбургринг  лучшие  игроки  получили  поездку  в  г. Нюрбургринг   на  реальную  трассу</vt:lpstr>
      <vt:lpstr>Плакат  А2,  А3 Некхенгер Шелфтокер  </vt:lpstr>
      <vt:lpstr>казино рояль</vt:lpstr>
      <vt:lpstr>Castrol  внедрение  продукта  в  on-line  игру: гоночная  трасса  с  улицами  реальных  городов активация  через on-line   игру  -  лучшие  результаты +  продажи + данные  от  чекеров  приз  поездка  на  настоящую  трассу  в  Дубае </vt:lpstr>
      <vt:lpstr>основные  результаты  проекта:  всего  посетили  сайт   (в  месяц) 602 964  уникальных  игроков=гонщиков 430 979   всего  участников  программыу 78 357</vt:lpstr>
      <vt:lpstr>axe shift cartoon</vt:lpstr>
      <vt:lpstr>Слайд 37</vt:lpstr>
      <vt:lpstr>Газпром,  G-Energy  Программа мотивации продавцов и владельцев торговых точек Выполняемые работы в рамках CRM:  Разработка и поддержка сайта, Создание личного кабинета участника, Создание баз данных с дифференциацией доступа к информации по принципу участник – продавец, участник- продавец, дистрибъютор, клиент. WEB и SMS рассылки,  поддержка обратной связи с участниками</vt:lpstr>
      <vt:lpstr>1500  ТТ 15  Крупнейших  городов  России  обучение  Продавцов чекинг  с  использованием  КПК  </vt:lpstr>
      <vt:lpstr>Слайд 40</vt:lpstr>
      <vt:lpstr>HANSGROHE  программа мотивации продавцов и владельцев торговых точек </vt:lpstr>
      <vt:lpstr>HANSGROHE</vt:lpstr>
      <vt:lpstr>программа мотивации ГАЗПРОМНЕФТЬ</vt:lpstr>
      <vt:lpstr>  Газпромнефть 25  городов  России  аудит  магазинов,  осуществляющих  продажу  масел отслеживание  выкладки,  цен,  количества  SKU    </vt:lpstr>
      <vt:lpstr>Слайд 45</vt:lpstr>
      <vt:lpstr>«Rich City»</vt:lpstr>
      <vt:lpstr>мерчендайзинг</vt:lpstr>
      <vt:lpstr>e:mpower - e:vent marketing</vt:lpstr>
      <vt:lpstr>evaluate - top 5 event clients</vt:lpstr>
      <vt:lpstr>IKEA Catalogue Launch 2011</vt:lpstr>
      <vt:lpstr>Слайд 51</vt:lpstr>
      <vt:lpstr>Слайд 52</vt:lpstr>
      <vt:lpstr>основные  результаты:  мероприятие  посетили  боле  150 000 человек,  в  том  числе  4  пары  молодоженов,  которые  фотографировались  на  фоне  каталога  и  интерьеров  IKEA    Около  2 000 человек  посетили  концерт  Евгения  Гришковца,  проходивший  26  августа  Боле  4 200  каталогов  IKEA были  распространены  в  ходе  мероприятия  102 951 уникальных  посетителей  сайта  http://vsyovdom.ikea.ru  в  период  8 августа  -  13  сентября</vt:lpstr>
      <vt:lpstr>IKEA Catalogue Launch 2012</vt:lpstr>
      <vt:lpstr>Слайд 55</vt:lpstr>
      <vt:lpstr>Слайд 56</vt:lpstr>
      <vt:lpstr>«Включите  Цвет»  23 – 26  августа  2012  г:  около  450 000 человек  посетили  мероприятие,  включая  9  пар  молодоженов  92 000 уникальных  посетителей  сайта  www.dom.ikea.ru  106  журналистов  посетили  мероприятие  в пресс-день  23  августа  более 1 000 000  человек  увидели  украшенные текстилем  IKEA  ворота  </vt:lpstr>
      <vt:lpstr>Mitsubishi  Тест  Драйвы осень 2011</vt:lpstr>
      <vt:lpstr>Слайд 59</vt:lpstr>
      <vt:lpstr>Слайд 60</vt:lpstr>
      <vt:lpstr>Тест-драйв  «Кодекс Надежности» (3  сентября  -  СПб; 10 сентября – Москва):  12 000 человек  посетили  мероприятие  за  2  дня – в  Москве  и  Спб  Более  4 000 человек  стали  участниками  тест-драйва  и «прокатились»  хотя  бы  на  1  модели  автомобиля  было   роздано  2500  сувениров    Более  2 500 человек  приняли  участие  в  индивидуальных  соревнованиях</vt:lpstr>
      <vt:lpstr>Mercedes Benz  125 Years of Innovation/125 лет Инноваций</vt:lpstr>
      <vt:lpstr>Слайд 63</vt:lpstr>
      <vt:lpstr>Слайд 64</vt:lpstr>
      <vt:lpstr>мероприятие  Mercedes Benz Город  Инноваций (26 -27 августа  2011):   2 000 посетителей  за  2  дня.  5 знаменитостей  приняли  в  нем  участие.  площадь  территории  мероприятия  составила  более  2 500 кв  м,  в  том  числе  площадь  уникальных  шатров  общее  время  работы  мероприятия  составило  18  часов</vt:lpstr>
      <vt:lpstr>Coca-Cola Выставка Open Happiness/Откройся  счастью</vt:lpstr>
      <vt:lpstr>Слайд 67</vt:lpstr>
      <vt:lpstr>Слайд 68</vt:lpstr>
      <vt:lpstr>Выставка  «Coca-Cola Open Happiness» (май - Спб; май - Москва):  около  20 000 человек  посетили  выставку в Москве  и  СПб  12 уникальных  стендов  и  более  100    35 знаменитостей  посетили  мероприятие  в  ГУМе, Москва (вечеринка   проходила  в Bosco  Cafe)  Более  100  публикаций,  телевизионных  роликов  и  статей </vt:lpstr>
      <vt:lpstr>Hell, there are no rules here - we’re trying to accomplish something* *Thomas A.Edison</vt:lpstr>
      <vt:lpstr>many thanks!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agency cases &amp; credentials 2011-2012</dc:title>
  <dc:creator>Ржанова Татьяна</dc:creator>
  <cp:lastModifiedBy>TRzhanova</cp:lastModifiedBy>
  <cp:revision>84</cp:revision>
  <dcterms:modified xsi:type="dcterms:W3CDTF">2013-09-18T10:20:15Z</dcterms:modified>
</cp:coreProperties>
</file>